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9" r:id="rId4"/>
    <p:sldId id="270" r:id="rId5"/>
    <p:sldId id="271" r:id="rId6"/>
    <p:sldId id="276" r:id="rId7"/>
    <p:sldId id="284" r:id="rId8"/>
    <p:sldId id="277" r:id="rId9"/>
    <p:sldId id="308" r:id="rId10"/>
    <p:sldId id="309" r:id="rId11"/>
    <p:sldId id="268" r:id="rId12"/>
    <p:sldId id="267" r:id="rId13"/>
    <p:sldId id="292" r:id="rId14"/>
    <p:sldId id="293" r:id="rId15"/>
    <p:sldId id="289" r:id="rId16"/>
    <p:sldId id="295" r:id="rId17"/>
    <p:sldId id="296" r:id="rId18"/>
    <p:sldId id="297" r:id="rId19"/>
    <p:sldId id="302" r:id="rId20"/>
    <p:sldId id="290" r:id="rId21"/>
    <p:sldId id="294" r:id="rId22"/>
    <p:sldId id="286" r:id="rId23"/>
    <p:sldId id="287" r:id="rId24"/>
    <p:sldId id="298" r:id="rId25"/>
    <p:sldId id="301" r:id="rId26"/>
    <p:sldId id="300" r:id="rId27"/>
    <p:sldId id="303" r:id="rId28"/>
    <p:sldId id="288" r:id="rId29"/>
    <p:sldId id="299" r:id="rId30"/>
    <p:sldId id="304" r:id="rId31"/>
    <p:sldId id="291" r:id="rId32"/>
    <p:sldId id="305" r:id="rId33"/>
    <p:sldId id="306" r:id="rId34"/>
    <p:sldId id="307" r:id="rId35"/>
    <p:sldId id="285" r:id="rId36"/>
  </p:sldIdLst>
  <p:sldSz cx="9144000" cy="6858000" type="screen4x3"/>
  <p:notesSz cx="6648450" cy="9774238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Hammersmith One" panose="020B0604020202020204" pitchFamily="2" charset="0"/>
      <p:regular r:id="rId4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ammersmith One" pitchFamily="2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ammersmith One" pitchFamily="2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ammersmith One" pitchFamily="2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ammersmith One" pitchFamily="2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ammersmith One" pitchFamily="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ammersmith One" pitchFamily="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ammersmith One" pitchFamily="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ammersmith One" pitchFamily="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ammersmith One" pitchFamily="2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8C9"/>
    <a:srgbClr val="74BD65"/>
    <a:srgbClr val="3782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05" autoAdjust="0"/>
    <p:restoredTop sz="93094" autoAdjust="0"/>
  </p:normalViewPr>
  <p:slideViewPr>
    <p:cSldViewPr>
      <p:cViewPr varScale="1">
        <p:scale>
          <a:sx n="86" d="100"/>
          <a:sy n="86" d="100"/>
        </p:scale>
        <p:origin x="90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079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088C142-8A2D-49E4-AAF1-5A790FEFEA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FB2057-327F-4C97-9F12-06E0BB9886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790995-E1FD-45BF-8211-F152A8C3D451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7FCF2AB4-EB0C-4055-89F2-AF6FAC67A3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59B3D8BA-BBA0-4DDF-9487-A45179C9E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3438"/>
            <a:ext cx="5318125" cy="4397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10160B-DD6E-40FF-B468-092E910231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C1244C-1A5D-4889-B19D-DB5EAD8E4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5550" y="928370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0E6CDCC-3F86-48C6-8591-2E2A87366CE0}" type="slidenum">
              <a:rPr lang="en-GB" altLang="de-DE"/>
              <a:pPr/>
              <a:t>‹Nr.›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724705-50E8-4436-A065-96BA1C56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329C-6E3A-4F43-8364-A3D36CE4810C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DC63A8-3E2B-44FC-BD46-2C835A65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B7AE96-F50A-4718-B96D-BBDD188C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CDA6D-57B6-47D5-8DC8-EC04D1954BF7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9395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AEFAC2-E4AB-49B4-9D1E-359F1E32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295CB-1F17-423E-829F-04C4AC584403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0B0F0F-B8EE-43BE-AF0D-C447D5DD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418736-9354-4828-9654-34A8D252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B79D2-C572-4415-A944-C63D1E0D406B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1899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0CAACA-7670-4860-9B23-98757B37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75F9-3C34-42B3-A420-E98B00217F50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F8542F-F3F5-4F0D-9845-3A8A4FBB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D5E5CB-7EEC-4BDF-82D1-6B8715A8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E8CDD-2E6F-4FD0-9467-89103500A016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45365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C5FC48-4275-49AE-AF83-3AB9915C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D887-D578-4190-A696-B156C3F6ABB5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677E22-2879-4D67-B70D-79E28AB8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C29E65-15BF-4A55-A832-18AE5BB9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8FA8F-059E-42CC-A7C9-56AC9CA151FF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1139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487572-C145-420F-9143-9F035D4F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2CCE7-497F-4400-A168-BAE97BB94119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00AF42-18CA-4EA2-B59A-AF6AE88E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955D2-BDD5-4CCC-BB22-D2D607AA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C9459-5325-41DB-B3D6-E6CAB817BE0D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5289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283749A-05A9-4CF0-9D96-509C90A7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7152-C9E9-4E14-8626-B49BD233AF47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0F2CCD2-4D12-4E03-A054-EEFA51E7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FD0C40A-C55F-438E-A3C7-89C1DF45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16614-59DE-4C77-8CB7-3C0255447E51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9461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5D3862-EE15-4738-8EF6-5118C0393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BCD39-5B50-4838-AD9C-15BA63664E24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0F6E713-CA17-4009-92A0-D2D4140C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29A3BB8-E8BA-4CD7-850D-3DC859D3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0D10B-3A22-4365-B8C9-FC5231B01B3C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6871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17B49F05-4024-40AC-A4C8-44C2301D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E2367-B168-434F-9B63-D0D2040B1CDA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D2D7B66-4612-4645-8F26-FB407609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F2B25BD-2F7A-43F0-B203-A2E61348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1DABB-2A5C-419D-B98F-B1ABD6F76DAA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6483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ADDEB15E-397D-4731-87EE-ABEF88C5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7C28-411D-4989-9748-E1B51CE55469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E35308A-B2A9-4289-BE77-23AF1CC9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66B88D2-84D1-45BE-9047-74AECE1A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B0478-DD66-4C8D-B524-53F141E43A6C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65774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820846F-D4BE-4B09-82A4-55D447AD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0C38B-C10B-4BCC-AD03-84C12FC8AAA7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C0EDD57-25E7-4BB6-8CB5-8182559B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A409047-9D1C-4B73-81DA-65D58C2E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D4CF2-E5FA-413A-95A1-671649605AAA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90349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E6F36FA-42BC-495B-B493-74E9BFEC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4D56-A334-4D2A-93D7-32A981B5541E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83A38BF-D1F2-49ED-AE62-ABB488E4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39A2917-78BD-4D73-829C-BD95166E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C0D25-E998-481A-8096-466223A3AB9B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4028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AD0ABCA-BF0E-48D8-B467-8A97469B0E92}"/>
              </a:ext>
            </a:extLst>
          </p:cNvPr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gradFill flip="none" rotWithShape="1">
            <a:gsLst>
              <a:gs pos="26000">
                <a:srgbClr val="BADEB2"/>
              </a:gs>
              <a:gs pos="0">
                <a:schemeClr val="bg1"/>
              </a:gs>
              <a:gs pos="100000">
                <a:srgbClr val="74BD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7" name="Picture 2" descr="C:\SVN\beeco\IMG\Logos\beeco_optsys.png">
            <a:extLst>
              <a:ext uri="{FF2B5EF4-FFF2-40B4-BE49-F238E27FC236}">
                <a16:creationId xmlns:a16="http://schemas.microsoft.com/office/drawing/2014/main" id="{08DEF1D0-71C5-465A-BCA3-54236BE9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88175" y="122238"/>
            <a:ext cx="2047875" cy="792162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FADF4E8-4F9C-4D57-A44E-604D2A59B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1029" name="Textplatzhalter 2">
            <a:extLst>
              <a:ext uri="{FF2B5EF4-FFF2-40B4-BE49-F238E27FC236}">
                <a16:creationId xmlns:a16="http://schemas.microsoft.com/office/drawing/2014/main" id="{1BAA01FF-C8A9-4945-A3DB-2F58B31955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GB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82CCA6-62B9-4339-9F10-B175D77BF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41DF4E-5912-4A78-A6AD-995B4CEB2BC1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CF4DFF-DA14-49E8-8DC7-C0A671AC9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F1078A-150D-4C90-A02C-294A4F79F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E4BEE45-3C1D-4439-9AE6-6C264A3A9EEA}" type="slidenum">
              <a:rPr lang="en-GB" altLang="de-DE"/>
              <a:pPr/>
              <a:t>‹Nr.›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ammersmith One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ammersmith One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ammersmith One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ammersmith On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ammersmith On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ammersmith On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ammersmith On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ammersmith One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lv.de/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eeco.d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beeco.d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09E93-784A-4155-8860-29346C38D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1412875"/>
            <a:ext cx="7772400" cy="2808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</a:t>
            </a:r>
            <a:r>
              <a:rPr lang="de-DE" sz="7200" dirty="0">
                <a:solidFill>
                  <a:srgbClr val="74BD65"/>
                </a:solidFill>
              </a:rPr>
              <a:t>ECO</a:t>
            </a:r>
            <a:br>
              <a:rPr lang="de-DE" dirty="0"/>
            </a:br>
            <a:r>
              <a:rPr lang="de-DE" dirty="0"/>
              <a:t>Wirtschaftlichkeit von </a:t>
            </a:r>
            <a:br>
              <a:rPr lang="de-DE" dirty="0"/>
            </a:br>
            <a:r>
              <a:rPr lang="de-DE" dirty="0"/>
              <a:t>Mini- &amp; Mikro-BHKW</a:t>
            </a:r>
            <a:endParaRPr lang="en-GB" dirty="0"/>
          </a:p>
        </p:txBody>
      </p:sp>
      <p:sp>
        <p:nvSpPr>
          <p:cNvPr id="2051" name="Textfeld 9">
            <a:extLst>
              <a:ext uri="{FF2B5EF4-FFF2-40B4-BE49-F238E27FC236}">
                <a16:creationId xmlns:a16="http://schemas.microsoft.com/office/drawing/2014/main" id="{C25A0C01-C48E-4174-AC5C-9A65DEC9A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5013325"/>
            <a:ext cx="6884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ammersmith On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ammersmith On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ammersmith On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ammersmith On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ammersmith One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mmersmith One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mmersmith One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mmersmith One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mmersmith One" pitchFamily="2" charset="0"/>
              </a:defRPr>
            </a:lvl9pPr>
          </a:lstStyle>
          <a:p>
            <a:pPr algn="ctr"/>
            <a:r>
              <a:rPr lang="en-GB" altLang="de-DE"/>
              <a:t>29. </a:t>
            </a:r>
            <a:r>
              <a:rPr lang="de-DE" altLang="de-DE"/>
              <a:t>Juni</a:t>
            </a:r>
            <a:r>
              <a:rPr lang="en-GB" altLang="de-DE"/>
              <a:t> 2012</a:t>
            </a:r>
          </a:p>
          <a:p>
            <a:pPr algn="ctr"/>
            <a:endParaRPr lang="en-GB" altLang="de-DE"/>
          </a:p>
          <a:p>
            <a:pPr algn="ctr"/>
            <a:r>
              <a:rPr lang="en-GB" altLang="de-DE"/>
              <a:t>Dipl.-</a:t>
            </a:r>
            <a:r>
              <a:rPr lang="de-DE" altLang="de-DE"/>
              <a:t>Ing</a:t>
            </a:r>
            <a:r>
              <a:rPr lang="en-GB" altLang="de-DE"/>
              <a:t>. Daniel Glaser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0785C7-AB4F-49AB-A2E4-9283BA93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Funktionsweise</a:t>
            </a:r>
          </a:p>
        </p:txBody>
      </p:sp>
      <p:pic>
        <p:nvPicPr>
          <p:cNvPr id="11267" name="Inhaltsplatzhalter 5" descr="Verbrennungsmotoren.emf">
            <a:extLst>
              <a:ext uri="{FF2B5EF4-FFF2-40B4-BE49-F238E27FC236}">
                <a16:creationId xmlns:a16="http://schemas.microsoft.com/office/drawing/2014/main" id="{BC4FCFD6-5252-4022-A42B-4C16A9DAD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613" y="1341438"/>
            <a:ext cx="8740775" cy="50482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1F1CF-6762-4E20-BA63-D557A9E5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Beispiel BHKW 230 kW</a:t>
            </a:r>
            <a:r>
              <a:rPr lang="de-DE" baseline="-25000" dirty="0"/>
              <a:t>el</a:t>
            </a:r>
          </a:p>
        </p:txBody>
      </p:sp>
      <p:pic>
        <p:nvPicPr>
          <p:cNvPr id="2051" name="Picture 3" descr="S:\Bilder\2012-01-16_-_Einbau_ECOsystem_KWK_eo1.swam\IMG_6043.JPG">
            <a:extLst>
              <a:ext uri="{FF2B5EF4-FFF2-40B4-BE49-F238E27FC236}">
                <a16:creationId xmlns:a16="http://schemas.microsoft.com/office/drawing/2014/main" id="{CE3BB36D-2EC5-49DE-9E0B-1D0201A80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412875"/>
            <a:ext cx="3406775" cy="5111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:\Bilder\2012-01-16_-_Einbau_ECOsystem_KWK_eo1.swam\IMG_6031.JPG">
            <a:extLst>
              <a:ext uri="{FF2B5EF4-FFF2-40B4-BE49-F238E27FC236}">
                <a16:creationId xmlns:a16="http://schemas.microsoft.com/office/drawing/2014/main" id="{08453E4D-C4FA-41CC-89D6-9DDA1CBC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4967287" cy="33115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8B7E6-10DC-496E-BA37-E26B8624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Beispiel BHKW 230 kW</a:t>
            </a:r>
            <a:r>
              <a:rPr lang="de-DE" baseline="-25000" dirty="0"/>
              <a:t>el</a:t>
            </a:r>
            <a:endParaRPr lang="de-DE" dirty="0"/>
          </a:p>
        </p:txBody>
      </p:sp>
      <p:pic>
        <p:nvPicPr>
          <p:cNvPr id="1026" name="Picture 2" descr="S:\Bilder\2012-01-16_-_Einbau_ECOsystem_KWK_eo1.swam\IMG_6032.JPG">
            <a:extLst>
              <a:ext uri="{FF2B5EF4-FFF2-40B4-BE49-F238E27FC236}">
                <a16:creationId xmlns:a16="http://schemas.microsoft.com/office/drawing/2014/main" id="{46415ACA-3DFE-4DE8-932E-AD0D83741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5616575" cy="3743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:\Bilder\2012-01-16_-_Einbau_ECOsystem_KWK_eo1.swam\IMG_6098.JPG">
            <a:extLst>
              <a:ext uri="{FF2B5EF4-FFF2-40B4-BE49-F238E27FC236}">
                <a16:creationId xmlns:a16="http://schemas.microsoft.com/office/drawing/2014/main" id="{A717BFE7-8AF3-49F5-9F51-3A7530479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3148013"/>
            <a:ext cx="4957763" cy="3305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3BD15-8D1D-4862-A2E6-B6227EABC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Kostenrechnung</a:t>
            </a:r>
          </a:p>
        </p:txBody>
      </p:sp>
      <p:pic>
        <p:nvPicPr>
          <p:cNvPr id="4" name="Diagramm 3">
            <a:extLst>
              <a:ext uri="{FF2B5EF4-FFF2-40B4-BE49-F238E27FC236}">
                <a16:creationId xmlns:a16="http://schemas.microsoft.com/office/drawing/2014/main" id="{D5723ADA-62CB-4AA9-8ADA-37B0ABBA8FA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543050"/>
            <a:ext cx="6162675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50E03-F673-416D-B7E1-08914FB1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Leitfaden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99586B8-7C1C-451E-823B-DDAFE0264CE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90675"/>
            <a:ext cx="8229600" cy="45481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8337D-B977-4293-A99A-6CD1BDE9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Analyse Lastprofil H0</a:t>
            </a:r>
          </a:p>
        </p:txBody>
      </p:sp>
      <p:sp>
        <p:nvSpPr>
          <p:cNvPr id="16387" name="Inhaltsplatzhalter 2">
            <a:extLst>
              <a:ext uri="{FF2B5EF4-FFF2-40B4-BE49-F238E27FC236}">
                <a16:creationId xmlns:a16="http://schemas.microsoft.com/office/drawing/2014/main" id="{B5775E39-DCE2-43A8-95C9-1412B5AAC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de-DE" altLang="de-DE"/>
              <a:t>Einzelhaushalt wird nicht abgebildet </a:t>
            </a:r>
            <a:r>
              <a:rPr lang="de-DE" altLang="de-DE">
                <a:sym typeface="Wingdings" panose="05000000000000000000" pitchFamily="2" charset="2"/>
              </a:rPr>
              <a:t> ungeeignet</a:t>
            </a:r>
            <a:endParaRPr lang="de-DE" altLang="de-DE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7EFFCD2E-9EA3-4475-B2DC-D0E2D1E22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341438"/>
            <a:ext cx="6491288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77EA9-2D67-4052-87B7-1017AECB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Analyse (automatisch)</a:t>
            </a:r>
          </a:p>
        </p:txBody>
      </p:sp>
      <p:sp>
        <p:nvSpPr>
          <p:cNvPr id="17411" name="Inhaltsplatzhalter 2">
            <a:extLst>
              <a:ext uri="{FF2B5EF4-FFF2-40B4-BE49-F238E27FC236}">
                <a16:creationId xmlns:a16="http://schemas.microsoft.com/office/drawing/2014/main" id="{EAB5FB38-2D1B-4EE8-8DA3-B844773EB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/>
              <a:t>Ein BHKW ist eine größere Investition </a:t>
            </a:r>
            <a:r>
              <a:rPr lang="de-DE" altLang="de-DE">
                <a:sym typeface="Wingdings" panose="05000000000000000000" pitchFamily="2" charset="2"/>
              </a:rPr>
              <a:t> Vorbereitung</a:t>
            </a:r>
            <a:endParaRPr lang="de-DE" altLang="de-DE"/>
          </a:p>
          <a:p>
            <a:r>
              <a:rPr lang="de-DE" altLang="de-DE"/>
              <a:t>Strom- und Wärmebedarfsprofil ermitteln</a:t>
            </a:r>
          </a:p>
          <a:p>
            <a:r>
              <a:rPr lang="de-DE" altLang="de-DE"/>
              <a:t>Elektronische Helferlein sind sinnvoll (Datenlogger) </a:t>
            </a:r>
          </a:p>
          <a:p>
            <a:r>
              <a:rPr lang="de-DE" altLang="de-DE"/>
              <a:t>Man sollte ein Jahr Zeit mitbringen</a:t>
            </a:r>
          </a:p>
        </p:txBody>
      </p:sp>
      <p:grpSp>
        <p:nvGrpSpPr>
          <p:cNvPr id="17412" name="Gruppieren 7">
            <a:extLst>
              <a:ext uri="{FF2B5EF4-FFF2-40B4-BE49-F238E27FC236}">
                <a16:creationId xmlns:a16="http://schemas.microsoft.com/office/drawing/2014/main" id="{7ED18F68-15B5-4E57-B27A-86DDA8DE1A45}"/>
              </a:ext>
            </a:extLst>
          </p:cNvPr>
          <p:cNvGrpSpPr>
            <a:grpSpLocks/>
          </p:cNvGrpSpPr>
          <p:nvPr/>
        </p:nvGrpSpPr>
        <p:grpSpPr bwMode="auto">
          <a:xfrm>
            <a:off x="2876550" y="3573463"/>
            <a:ext cx="5700713" cy="2625725"/>
            <a:chOff x="2876039" y="3573016"/>
            <a:chExt cx="5700525" cy="2626676"/>
          </a:xfrm>
        </p:grpSpPr>
        <p:grpSp>
          <p:nvGrpSpPr>
            <p:cNvPr id="17413" name="Gruppieren 5">
              <a:extLst>
                <a:ext uri="{FF2B5EF4-FFF2-40B4-BE49-F238E27FC236}">
                  <a16:creationId xmlns:a16="http://schemas.microsoft.com/office/drawing/2014/main" id="{C730E3C6-8DD1-4A3E-9458-2592CF5C2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3888" y="3573016"/>
              <a:ext cx="5012676" cy="2626676"/>
              <a:chOff x="3563888" y="3573016"/>
              <a:chExt cx="5012676" cy="2626676"/>
            </a:xfrm>
          </p:grpSpPr>
          <p:grpSp>
            <p:nvGrpSpPr>
              <p:cNvPr id="17415" name="Gruppieren 3">
                <a:extLst>
                  <a:ext uri="{FF2B5EF4-FFF2-40B4-BE49-F238E27FC236}">
                    <a16:creationId xmlns:a16="http://schemas.microsoft.com/office/drawing/2014/main" id="{6A4C44E6-308A-49F4-A3E9-5C092CD5A6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3888" y="3573016"/>
                <a:ext cx="5012676" cy="2138955"/>
                <a:chOff x="1569203" y="3162507"/>
                <a:chExt cx="7007361" cy="2990106"/>
              </a:xfrm>
            </p:grpSpPr>
            <p:pic>
              <p:nvPicPr>
                <p:cNvPr id="17419" name="Picture 3">
                  <a:extLst>
                    <a:ext uri="{FF2B5EF4-FFF2-40B4-BE49-F238E27FC236}">
                      <a16:creationId xmlns:a16="http://schemas.microsoft.com/office/drawing/2014/main" id="{791BA1DE-058A-4112-9181-D173B30DFD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81510" y="3162507"/>
                  <a:ext cx="1495054" cy="29901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420" name="Picture 4">
                  <a:extLst>
                    <a:ext uri="{FF2B5EF4-FFF2-40B4-BE49-F238E27FC236}">
                      <a16:creationId xmlns:a16="http://schemas.microsoft.com/office/drawing/2014/main" id="{9CD1FE59-5A3F-4407-97AD-A413C6F9BD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8024" y="3162507"/>
                  <a:ext cx="1986759" cy="29901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421" name="Picture 5">
                  <a:extLst>
                    <a:ext uri="{FF2B5EF4-FFF2-40B4-BE49-F238E27FC236}">
                      <a16:creationId xmlns:a16="http://schemas.microsoft.com/office/drawing/2014/main" id="{8D35A86C-AA27-4862-9BE5-C7197B9036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9203" y="3162507"/>
                  <a:ext cx="2990105" cy="2990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7416" name="Textfeld 4">
                <a:extLst>
                  <a:ext uri="{FF2B5EF4-FFF2-40B4-BE49-F238E27FC236}">
                    <a16:creationId xmlns:a16="http://schemas.microsoft.com/office/drawing/2014/main" id="{B98F64AD-FDE5-467F-9435-BEEAFB9476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6016" y="5830360"/>
                <a:ext cx="7040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9pPr>
              </a:lstStyle>
              <a:p>
                <a:r>
                  <a:rPr lang="de-DE" altLang="de-DE"/>
                  <a:t>50 €</a:t>
                </a:r>
              </a:p>
            </p:txBody>
          </p:sp>
          <p:sp>
            <p:nvSpPr>
              <p:cNvPr id="17417" name="Textfeld 9">
                <a:extLst>
                  <a:ext uri="{FF2B5EF4-FFF2-40B4-BE49-F238E27FC236}">
                    <a16:creationId xmlns:a16="http://schemas.microsoft.com/office/drawing/2014/main" id="{2988F986-F9E2-4CDB-B767-C44A5EE535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9704" y="5830360"/>
                <a:ext cx="7104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9pPr>
              </a:lstStyle>
              <a:p>
                <a:r>
                  <a:rPr lang="de-DE" altLang="de-DE"/>
                  <a:t>60 €</a:t>
                </a:r>
              </a:p>
            </p:txBody>
          </p:sp>
          <p:sp>
            <p:nvSpPr>
              <p:cNvPr id="17418" name="Textfeld 10">
                <a:extLst>
                  <a:ext uri="{FF2B5EF4-FFF2-40B4-BE49-F238E27FC236}">
                    <a16:creationId xmlns:a16="http://schemas.microsoft.com/office/drawing/2014/main" id="{77CA1BAB-5214-40C2-8A65-8A9C84EA14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9805" y="5830360"/>
                <a:ext cx="6928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ammersmith One" pitchFamily="2" charset="0"/>
                  </a:defRPr>
                </a:lvl9pPr>
              </a:lstStyle>
              <a:p>
                <a:r>
                  <a:rPr lang="de-DE" altLang="de-DE"/>
                  <a:t>40 €</a:t>
                </a:r>
              </a:p>
            </p:txBody>
          </p:sp>
        </p:grpSp>
        <p:sp>
          <p:nvSpPr>
            <p:cNvPr id="17414" name="Textfeld 6">
              <a:extLst>
                <a:ext uri="{FF2B5EF4-FFF2-40B4-BE49-F238E27FC236}">
                  <a16:creationId xmlns:a16="http://schemas.microsoft.com/office/drawing/2014/main" id="{356114C0-A17F-4A5C-8FE4-EAF602825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6039" y="5830360"/>
              <a:ext cx="13756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ammersmith One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ammersmith One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ammersmith One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ammersmith One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ammersmith One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ammersmith One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ammersmith One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ammersmith One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ammersmith One" pitchFamily="2" charset="0"/>
                </a:defRPr>
              </a:lvl9pPr>
            </a:lstStyle>
            <a:p>
              <a:r>
                <a:rPr lang="de-DE" altLang="de-DE">
                  <a:hlinkClick r:id="rId5"/>
                </a:rPr>
                <a:t>www.elv.de</a:t>
              </a:r>
              <a:endParaRPr lang="de-DE" altLang="de-DE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F43C2-586B-41CA-95F6-673BA234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Analyse (manuell)</a:t>
            </a:r>
          </a:p>
        </p:txBody>
      </p:sp>
      <p:sp>
        <p:nvSpPr>
          <p:cNvPr id="18435" name="Inhaltsplatzhalter 2">
            <a:extLst>
              <a:ext uri="{FF2B5EF4-FFF2-40B4-BE49-F238E27FC236}">
                <a16:creationId xmlns:a16="http://schemas.microsoft.com/office/drawing/2014/main" id="{0235621A-0B2A-464A-A62D-01A732DAD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/>
              <a:t>Kostenlose Alternative zur automatischen Erfassung</a:t>
            </a:r>
          </a:p>
          <a:p>
            <a:r>
              <a:rPr lang="de-DE" altLang="de-DE"/>
              <a:t>„Kurzzeit“-Verbrauchsdaten müssen vorliegen</a:t>
            </a:r>
          </a:p>
          <a:p>
            <a:r>
              <a:rPr lang="de-DE" altLang="de-DE"/>
              <a:t>1 Monat </a:t>
            </a: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de-DE" altLang="de-DE"/>
              <a:t>720 h </a:t>
            </a:r>
            <a:r>
              <a:rPr lang="de-DE" altLang="de-DE">
                <a:sym typeface="Wingdings" panose="05000000000000000000" pitchFamily="2" charset="2"/>
              </a:rPr>
              <a:t> </a:t>
            </a:r>
            <a:r>
              <a:rPr lang="de-DE" altLang="de-DE"/>
              <a:t>Durchschnittsleistung berechnen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D26E5566-B408-4527-9159-03F1E0646F4C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3141663"/>
          <a:ext cx="7842250" cy="2224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7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de-DE" sz="1800" dirty="0"/>
                        <a:t>Datum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ZS Gas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ZS Strom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ym typeface="Wingdings" pitchFamily="2" charset="2"/>
                        </a:rPr>
                        <a:t> </a:t>
                      </a:r>
                      <a:r>
                        <a:rPr lang="de-DE" sz="1800" dirty="0"/>
                        <a:t>Gas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ym typeface="Wingdings" pitchFamily="2" charset="2"/>
                        </a:rPr>
                        <a:t> </a:t>
                      </a:r>
                      <a:r>
                        <a:rPr lang="de-DE" sz="1800" dirty="0"/>
                        <a:t>Strom</a:t>
                      </a:r>
                    </a:p>
                  </a:txBody>
                  <a:tcPr marL="91436" marR="91436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de-DE" sz="1800" dirty="0"/>
                        <a:t>1.</a:t>
                      </a:r>
                      <a:r>
                        <a:rPr lang="de-DE" sz="1800" baseline="0" dirty="0"/>
                        <a:t> Januar </a:t>
                      </a:r>
                      <a:r>
                        <a:rPr lang="de-DE" sz="1800" dirty="0"/>
                        <a:t>2011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100.000 kWh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20.000 kWh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endParaRPr lang="de-DE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-</a:t>
                      </a:r>
                    </a:p>
                  </a:txBody>
                  <a:tcPr marL="91436" marR="91436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de-DE" sz="1800" dirty="0"/>
                        <a:t>1. Februar 2011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101.000</a:t>
                      </a:r>
                      <a:r>
                        <a:rPr lang="de-DE" sz="1800" baseline="0" dirty="0"/>
                        <a:t> kWh</a:t>
                      </a:r>
                      <a:endParaRPr lang="de-DE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20.500 kWh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1.344 W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672</a:t>
                      </a:r>
                      <a:r>
                        <a:rPr lang="de-DE" sz="1800" baseline="0" dirty="0"/>
                        <a:t> W</a:t>
                      </a:r>
                      <a:endParaRPr lang="de-DE" sz="1800" dirty="0"/>
                    </a:p>
                  </a:txBody>
                  <a:tcPr marL="91436" marR="91436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de-DE" sz="1800" dirty="0"/>
                        <a:t>1.</a:t>
                      </a:r>
                      <a:r>
                        <a:rPr lang="de-DE" sz="1800" baseline="0" dirty="0"/>
                        <a:t> Juli 2011</a:t>
                      </a:r>
                      <a:endParaRPr lang="de-DE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106.000</a:t>
                      </a:r>
                      <a:r>
                        <a:rPr lang="de-DE" sz="1800" baseline="0" dirty="0"/>
                        <a:t> kWh</a:t>
                      </a:r>
                      <a:endParaRPr lang="de-DE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22.000 kWh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endParaRPr lang="de-DE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endParaRPr lang="de-DE" sz="1800" dirty="0"/>
                    </a:p>
                  </a:txBody>
                  <a:tcPr marL="91436" marR="91436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de-DE" sz="1800" dirty="0"/>
                        <a:t>1. August 2011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106.600</a:t>
                      </a:r>
                      <a:r>
                        <a:rPr lang="de-DE" sz="1800" baseline="0" dirty="0"/>
                        <a:t> kWh</a:t>
                      </a:r>
                      <a:endParaRPr lang="de-DE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22.300 kWh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806 W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403 W</a:t>
                      </a:r>
                    </a:p>
                  </a:txBody>
                  <a:tcPr marL="91436" marR="91436"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de-DE" sz="1800" dirty="0"/>
                        <a:t>1. Januar 2012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110.000 kWh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24.000</a:t>
                      </a:r>
                      <a:r>
                        <a:rPr lang="de-DE" sz="1800" baseline="0" dirty="0"/>
                        <a:t> kWh</a:t>
                      </a:r>
                      <a:endParaRPr lang="de-DE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10.000</a:t>
                      </a:r>
                      <a:r>
                        <a:rPr lang="de-DE" sz="1800" baseline="0" dirty="0"/>
                        <a:t> kWh</a:t>
                      </a:r>
                      <a:endParaRPr lang="de-DE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4.000 kWh</a:t>
                      </a:r>
                    </a:p>
                  </a:txBody>
                  <a:tcPr marL="91436" marR="91436"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80" name="Textfeld 6">
            <a:extLst>
              <a:ext uri="{FF2B5EF4-FFF2-40B4-BE49-F238E27FC236}">
                <a16:creationId xmlns:a16="http://schemas.microsoft.com/office/drawing/2014/main" id="{B7A0BADE-0EA4-4CCB-B197-C87A218B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5732463"/>
            <a:ext cx="7515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ammersmith On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ammersmith On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ammersmith On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ammersmith On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ammersmith One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mmersmith One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mmersmith One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mmersmith One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mmersmith One" pitchFamily="2" charset="0"/>
              </a:defRPr>
            </a:lvl9pPr>
          </a:lstStyle>
          <a:p>
            <a:r>
              <a:rPr lang="de-DE" altLang="de-DE">
                <a:sym typeface="Wingdings" panose="05000000000000000000" pitchFamily="2" charset="2"/>
              </a:rPr>
              <a:t></a:t>
            </a:r>
            <a:r>
              <a:rPr lang="de-DE" altLang="de-DE"/>
              <a:t> Brauchwasserbedarf: 806 W, Raumheizung: 537 W, Strom </a:t>
            </a:r>
            <a:r>
              <a:rPr lang="de-DE" altLang="de-DE">
                <a:latin typeface="Arial" panose="020B0604020202020204" pitchFamily="34" charset="0"/>
              </a:rPr>
              <a:t>ø</a:t>
            </a:r>
            <a:r>
              <a:rPr lang="de-DE" altLang="de-DE"/>
              <a:t>: 456 W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B84F6-8F54-4496-AFC2-DFEDA1D7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BHKW-Dimensionierung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FD18D4-3D76-4AFE-8E60-323BD0150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 anchor="b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Auslegungsbeispiel: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0,1 </a:t>
            </a:r>
            <a:r>
              <a:rPr lang="de-DE" dirty="0" err="1"/>
              <a:t>P</a:t>
            </a:r>
            <a:r>
              <a:rPr lang="de-DE" baseline="-25000" dirty="0" err="1"/>
              <a:t>peak</a:t>
            </a:r>
            <a:r>
              <a:rPr lang="de-DE" dirty="0"/>
              <a:t> </a:t>
            </a:r>
            <a:r>
              <a:rPr lang="de-DE" dirty="0">
                <a:latin typeface="Arial"/>
                <a:cs typeface="Arial"/>
              </a:rPr>
              <a:t>≈</a:t>
            </a:r>
            <a:r>
              <a:rPr lang="de-DE" dirty="0"/>
              <a:t> 100% Laufzeit, Ziel: &gt; 70% </a:t>
            </a:r>
            <a:r>
              <a:rPr lang="de-DE" dirty="0">
                <a:sym typeface="Wingdings" pitchFamily="2" charset="2"/>
              </a:rPr>
              <a:t> 0,5 </a:t>
            </a:r>
            <a:r>
              <a:rPr lang="de-DE" dirty="0" err="1">
                <a:sym typeface="Wingdings" pitchFamily="2" charset="2"/>
              </a:rPr>
              <a:t>P</a:t>
            </a:r>
            <a:r>
              <a:rPr lang="de-DE" baseline="-25000" dirty="0" err="1">
                <a:sym typeface="Wingdings" pitchFamily="2" charset="2"/>
              </a:rPr>
              <a:t>peak</a:t>
            </a:r>
            <a:endParaRPr lang="de-DE" baseline="-25000" dirty="0"/>
          </a:p>
        </p:txBody>
      </p:sp>
      <p:pic>
        <p:nvPicPr>
          <p:cNvPr id="6" name="Diagramm 5">
            <a:extLst>
              <a:ext uri="{FF2B5EF4-FFF2-40B4-BE49-F238E27FC236}">
                <a16:creationId xmlns:a16="http://schemas.microsoft.com/office/drawing/2014/main" id="{3C096EAC-6384-4F78-8485-98DFA8F3119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122363"/>
            <a:ext cx="813752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043B1B5-C6E6-4CA3-BE79-7AC1DCA39C5F}"/>
              </a:ext>
            </a:extLst>
          </p:cNvPr>
          <p:cNvSpPr/>
          <p:nvPr/>
        </p:nvSpPr>
        <p:spPr>
          <a:xfrm>
            <a:off x="919163" y="3389313"/>
            <a:ext cx="5226050" cy="1377950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Ins="169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BHKW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Wärmeerzeugung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5185F36-82E6-40D8-89A8-72EDB446F60E}"/>
              </a:ext>
            </a:extLst>
          </p:cNvPr>
          <p:cNvSpPr/>
          <p:nvPr/>
        </p:nvSpPr>
        <p:spPr>
          <a:xfrm>
            <a:off x="919163" y="2205038"/>
            <a:ext cx="2033587" cy="1144587"/>
          </a:xfrm>
          <a:custGeom>
            <a:avLst/>
            <a:gdLst>
              <a:gd name="connsiteX0" fmla="*/ 0 w 4392488"/>
              <a:gd name="connsiteY0" fmla="*/ 216028 h 1296144"/>
              <a:gd name="connsiteX1" fmla="*/ 216028 w 4392488"/>
              <a:gd name="connsiteY1" fmla="*/ 0 h 1296144"/>
              <a:gd name="connsiteX2" fmla="*/ 4176460 w 4392488"/>
              <a:gd name="connsiteY2" fmla="*/ 0 h 1296144"/>
              <a:gd name="connsiteX3" fmla="*/ 4392488 w 4392488"/>
              <a:gd name="connsiteY3" fmla="*/ 216028 h 1296144"/>
              <a:gd name="connsiteX4" fmla="*/ 4392488 w 4392488"/>
              <a:gd name="connsiteY4" fmla="*/ 1080116 h 1296144"/>
              <a:gd name="connsiteX5" fmla="*/ 4176460 w 4392488"/>
              <a:gd name="connsiteY5" fmla="*/ 1296144 h 1296144"/>
              <a:gd name="connsiteX6" fmla="*/ 216028 w 4392488"/>
              <a:gd name="connsiteY6" fmla="*/ 1296144 h 1296144"/>
              <a:gd name="connsiteX7" fmla="*/ 0 w 4392488"/>
              <a:gd name="connsiteY7" fmla="*/ 1080116 h 1296144"/>
              <a:gd name="connsiteX8" fmla="*/ 0 w 4392488"/>
              <a:gd name="connsiteY8" fmla="*/ 216028 h 1296144"/>
              <a:gd name="connsiteX0" fmla="*/ 0 w 4392488"/>
              <a:gd name="connsiteY0" fmla="*/ 333723 h 1296144"/>
              <a:gd name="connsiteX1" fmla="*/ 216028 w 4392488"/>
              <a:gd name="connsiteY1" fmla="*/ 0 h 1296144"/>
              <a:gd name="connsiteX2" fmla="*/ 4176460 w 4392488"/>
              <a:gd name="connsiteY2" fmla="*/ 0 h 1296144"/>
              <a:gd name="connsiteX3" fmla="*/ 4392488 w 4392488"/>
              <a:gd name="connsiteY3" fmla="*/ 216028 h 1296144"/>
              <a:gd name="connsiteX4" fmla="*/ 4392488 w 4392488"/>
              <a:gd name="connsiteY4" fmla="*/ 1080116 h 1296144"/>
              <a:gd name="connsiteX5" fmla="*/ 4176460 w 4392488"/>
              <a:gd name="connsiteY5" fmla="*/ 1296144 h 1296144"/>
              <a:gd name="connsiteX6" fmla="*/ 216028 w 4392488"/>
              <a:gd name="connsiteY6" fmla="*/ 1296144 h 1296144"/>
              <a:gd name="connsiteX7" fmla="*/ 0 w 4392488"/>
              <a:gd name="connsiteY7" fmla="*/ 1080116 h 1296144"/>
              <a:gd name="connsiteX8" fmla="*/ 0 w 4392488"/>
              <a:gd name="connsiteY8" fmla="*/ 333723 h 1296144"/>
              <a:gd name="connsiteX0" fmla="*/ 0 w 4392488"/>
              <a:gd name="connsiteY0" fmla="*/ 333723 h 1296144"/>
              <a:gd name="connsiteX1" fmla="*/ 288456 w 4392488"/>
              <a:gd name="connsiteY1" fmla="*/ 362139 h 1296144"/>
              <a:gd name="connsiteX2" fmla="*/ 4176460 w 4392488"/>
              <a:gd name="connsiteY2" fmla="*/ 0 h 1296144"/>
              <a:gd name="connsiteX3" fmla="*/ 4392488 w 4392488"/>
              <a:gd name="connsiteY3" fmla="*/ 216028 h 1296144"/>
              <a:gd name="connsiteX4" fmla="*/ 4392488 w 4392488"/>
              <a:gd name="connsiteY4" fmla="*/ 1080116 h 1296144"/>
              <a:gd name="connsiteX5" fmla="*/ 4176460 w 4392488"/>
              <a:gd name="connsiteY5" fmla="*/ 1296144 h 1296144"/>
              <a:gd name="connsiteX6" fmla="*/ 216028 w 4392488"/>
              <a:gd name="connsiteY6" fmla="*/ 1296144 h 1296144"/>
              <a:gd name="connsiteX7" fmla="*/ 0 w 4392488"/>
              <a:gd name="connsiteY7" fmla="*/ 1080116 h 1296144"/>
              <a:gd name="connsiteX8" fmla="*/ 0 w 4392488"/>
              <a:gd name="connsiteY8" fmla="*/ 333723 h 1296144"/>
              <a:gd name="connsiteX0" fmla="*/ 0 w 4392488"/>
              <a:gd name="connsiteY0" fmla="*/ 131875 h 1094296"/>
              <a:gd name="connsiteX1" fmla="*/ 288456 w 4392488"/>
              <a:gd name="connsiteY1" fmla="*/ 160291 h 1094296"/>
              <a:gd name="connsiteX2" fmla="*/ 917212 w 4392488"/>
              <a:gd name="connsiteY2" fmla="*/ 567697 h 1094296"/>
              <a:gd name="connsiteX3" fmla="*/ 4392488 w 4392488"/>
              <a:gd name="connsiteY3" fmla="*/ 14180 h 1094296"/>
              <a:gd name="connsiteX4" fmla="*/ 4392488 w 4392488"/>
              <a:gd name="connsiteY4" fmla="*/ 878268 h 1094296"/>
              <a:gd name="connsiteX5" fmla="*/ 4176460 w 4392488"/>
              <a:gd name="connsiteY5" fmla="*/ 1094296 h 1094296"/>
              <a:gd name="connsiteX6" fmla="*/ 216028 w 4392488"/>
              <a:gd name="connsiteY6" fmla="*/ 1094296 h 1094296"/>
              <a:gd name="connsiteX7" fmla="*/ 0 w 4392488"/>
              <a:gd name="connsiteY7" fmla="*/ 878268 h 1094296"/>
              <a:gd name="connsiteX8" fmla="*/ 0 w 4392488"/>
              <a:gd name="connsiteY8" fmla="*/ 131875 h 1094296"/>
              <a:gd name="connsiteX0" fmla="*/ 0 w 4392488"/>
              <a:gd name="connsiteY0" fmla="*/ 46545 h 1008966"/>
              <a:gd name="connsiteX1" fmla="*/ 288456 w 4392488"/>
              <a:gd name="connsiteY1" fmla="*/ 74961 h 1008966"/>
              <a:gd name="connsiteX2" fmla="*/ 917212 w 4392488"/>
              <a:gd name="connsiteY2" fmla="*/ 482367 h 1008966"/>
              <a:gd name="connsiteX3" fmla="*/ 1422951 w 4392488"/>
              <a:gd name="connsiteY3" fmla="*/ 797983 h 1008966"/>
              <a:gd name="connsiteX4" fmla="*/ 4392488 w 4392488"/>
              <a:gd name="connsiteY4" fmla="*/ 792938 h 1008966"/>
              <a:gd name="connsiteX5" fmla="*/ 4176460 w 4392488"/>
              <a:gd name="connsiteY5" fmla="*/ 1008966 h 1008966"/>
              <a:gd name="connsiteX6" fmla="*/ 216028 w 4392488"/>
              <a:gd name="connsiteY6" fmla="*/ 1008966 h 1008966"/>
              <a:gd name="connsiteX7" fmla="*/ 0 w 4392488"/>
              <a:gd name="connsiteY7" fmla="*/ 792938 h 1008966"/>
              <a:gd name="connsiteX8" fmla="*/ 0 w 4392488"/>
              <a:gd name="connsiteY8" fmla="*/ 46545 h 1008966"/>
              <a:gd name="connsiteX0" fmla="*/ 0 w 4392488"/>
              <a:gd name="connsiteY0" fmla="*/ 46545 h 1008966"/>
              <a:gd name="connsiteX1" fmla="*/ 288456 w 4392488"/>
              <a:gd name="connsiteY1" fmla="*/ 74961 h 1008966"/>
              <a:gd name="connsiteX2" fmla="*/ 917212 w 4392488"/>
              <a:gd name="connsiteY2" fmla="*/ 482367 h 1008966"/>
              <a:gd name="connsiteX3" fmla="*/ 1422951 w 4392488"/>
              <a:gd name="connsiteY3" fmla="*/ 797983 h 1008966"/>
              <a:gd name="connsiteX4" fmla="*/ 4392488 w 4392488"/>
              <a:gd name="connsiteY4" fmla="*/ 792938 h 1008966"/>
              <a:gd name="connsiteX5" fmla="*/ 4176460 w 4392488"/>
              <a:gd name="connsiteY5" fmla="*/ 1008966 h 1008966"/>
              <a:gd name="connsiteX6" fmla="*/ 216028 w 4392488"/>
              <a:gd name="connsiteY6" fmla="*/ 1008966 h 1008966"/>
              <a:gd name="connsiteX7" fmla="*/ 0 w 4392488"/>
              <a:gd name="connsiteY7" fmla="*/ 792938 h 1008966"/>
              <a:gd name="connsiteX8" fmla="*/ 0 w 4392488"/>
              <a:gd name="connsiteY8" fmla="*/ 46545 h 1008966"/>
              <a:gd name="connsiteX0" fmla="*/ 0 w 4180415"/>
              <a:gd name="connsiteY0" fmla="*/ 46545 h 1008972"/>
              <a:gd name="connsiteX1" fmla="*/ 288456 w 4180415"/>
              <a:gd name="connsiteY1" fmla="*/ 74961 h 1008972"/>
              <a:gd name="connsiteX2" fmla="*/ 917212 w 4180415"/>
              <a:gd name="connsiteY2" fmla="*/ 482367 h 1008972"/>
              <a:gd name="connsiteX3" fmla="*/ 1422951 w 4180415"/>
              <a:gd name="connsiteY3" fmla="*/ 797983 h 1008972"/>
              <a:gd name="connsiteX4" fmla="*/ 1676448 w 4180415"/>
              <a:gd name="connsiteY4" fmla="*/ 892527 h 1008972"/>
              <a:gd name="connsiteX5" fmla="*/ 4176460 w 4180415"/>
              <a:gd name="connsiteY5" fmla="*/ 1008966 h 1008972"/>
              <a:gd name="connsiteX6" fmla="*/ 216028 w 4180415"/>
              <a:gd name="connsiteY6" fmla="*/ 1008966 h 1008972"/>
              <a:gd name="connsiteX7" fmla="*/ 0 w 4180415"/>
              <a:gd name="connsiteY7" fmla="*/ 792938 h 1008972"/>
              <a:gd name="connsiteX8" fmla="*/ 0 w 4180415"/>
              <a:gd name="connsiteY8" fmla="*/ 46545 h 1008972"/>
              <a:gd name="connsiteX0" fmla="*/ 0 w 1676448"/>
              <a:gd name="connsiteY0" fmla="*/ 46545 h 1018020"/>
              <a:gd name="connsiteX1" fmla="*/ 288456 w 1676448"/>
              <a:gd name="connsiteY1" fmla="*/ 74961 h 1018020"/>
              <a:gd name="connsiteX2" fmla="*/ 917212 w 1676448"/>
              <a:gd name="connsiteY2" fmla="*/ 482367 h 1018020"/>
              <a:gd name="connsiteX3" fmla="*/ 1422951 w 1676448"/>
              <a:gd name="connsiteY3" fmla="*/ 797983 h 1018020"/>
              <a:gd name="connsiteX4" fmla="*/ 1676448 w 1676448"/>
              <a:gd name="connsiteY4" fmla="*/ 892527 h 1018020"/>
              <a:gd name="connsiteX5" fmla="*/ 1505688 w 1676448"/>
              <a:gd name="connsiteY5" fmla="*/ 1018020 h 1018020"/>
              <a:gd name="connsiteX6" fmla="*/ 216028 w 1676448"/>
              <a:gd name="connsiteY6" fmla="*/ 1008966 h 1018020"/>
              <a:gd name="connsiteX7" fmla="*/ 0 w 1676448"/>
              <a:gd name="connsiteY7" fmla="*/ 792938 h 1018020"/>
              <a:gd name="connsiteX8" fmla="*/ 0 w 1676448"/>
              <a:gd name="connsiteY8" fmla="*/ 46545 h 1018020"/>
              <a:gd name="connsiteX0" fmla="*/ 0 w 1676448"/>
              <a:gd name="connsiteY0" fmla="*/ 68304 h 1039779"/>
              <a:gd name="connsiteX1" fmla="*/ 288456 w 1676448"/>
              <a:gd name="connsiteY1" fmla="*/ 96720 h 1039779"/>
              <a:gd name="connsiteX2" fmla="*/ 917212 w 1676448"/>
              <a:gd name="connsiteY2" fmla="*/ 504126 h 1039779"/>
              <a:gd name="connsiteX3" fmla="*/ 1422951 w 1676448"/>
              <a:gd name="connsiteY3" fmla="*/ 819742 h 1039779"/>
              <a:gd name="connsiteX4" fmla="*/ 1676448 w 1676448"/>
              <a:gd name="connsiteY4" fmla="*/ 914286 h 1039779"/>
              <a:gd name="connsiteX5" fmla="*/ 1505688 w 1676448"/>
              <a:gd name="connsiteY5" fmla="*/ 1039779 h 1039779"/>
              <a:gd name="connsiteX6" fmla="*/ 216028 w 1676448"/>
              <a:gd name="connsiteY6" fmla="*/ 1030725 h 1039779"/>
              <a:gd name="connsiteX7" fmla="*/ 0 w 1676448"/>
              <a:gd name="connsiteY7" fmla="*/ 814697 h 1039779"/>
              <a:gd name="connsiteX8" fmla="*/ 0 w 1676448"/>
              <a:gd name="connsiteY8" fmla="*/ 68304 h 1039779"/>
              <a:gd name="connsiteX0" fmla="*/ 0 w 1676448"/>
              <a:gd name="connsiteY0" fmla="*/ 68304 h 1039779"/>
              <a:gd name="connsiteX1" fmla="*/ 288456 w 1676448"/>
              <a:gd name="connsiteY1" fmla="*/ 96720 h 1039779"/>
              <a:gd name="connsiteX2" fmla="*/ 917212 w 1676448"/>
              <a:gd name="connsiteY2" fmla="*/ 504126 h 1039779"/>
              <a:gd name="connsiteX3" fmla="*/ 1422951 w 1676448"/>
              <a:gd name="connsiteY3" fmla="*/ 819742 h 1039779"/>
              <a:gd name="connsiteX4" fmla="*/ 1676448 w 1676448"/>
              <a:gd name="connsiteY4" fmla="*/ 914286 h 1039779"/>
              <a:gd name="connsiteX5" fmla="*/ 1505688 w 1676448"/>
              <a:gd name="connsiteY5" fmla="*/ 1039779 h 1039779"/>
              <a:gd name="connsiteX6" fmla="*/ 216028 w 1676448"/>
              <a:gd name="connsiteY6" fmla="*/ 1030725 h 1039779"/>
              <a:gd name="connsiteX7" fmla="*/ 0 w 1676448"/>
              <a:gd name="connsiteY7" fmla="*/ 814697 h 1039779"/>
              <a:gd name="connsiteX8" fmla="*/ 0 w 1676448"/>
              <a:gd name="connsiteY8" fmla="*/ 68304 h 1039779"/>
              <a:gd name="connsiteX0" fmla="*/ 0 w 1676448"/>
              <a:gd name="connsiteY0" fmla="*/ 68304 h 1039779"/>
              <a:gd name="connsiteX1" fmla="*/ 288456 w 1676448"/>
              <a:gd name="connsiteY1" fmla="*/ 96720 h 1039779"/>
              <a:gd name="connsiteX2" fmla="*/ 1422951 w 1676448"/>
              <a:gd name="connsiteY2" fmla="*/ 819742 h 1039779"/>
              <a:gd name="connsiteX3" fmla="*/ 1676448 w 1676448"/>
              <a:gd name="connsiteY3" fmla="*/ 914286 h 1039779"/>
              <a:gd name="connsiteX4" fmla="*/ 1505688 w 1676448"/>
              <a:gd name="connsiteY4" fmla="*/ 1039779 h 1039779"/>
              <a:gd name="connsiteX5" fmla="*/ 216028 w 1676448"/>
              <a:gd name="connsiteY5" fmla="*/ 1030725 h 1039779"/>
              <a:gd name="connsiteX6" fmla="*/ 0 w 1676448"/>
              <a:gd name="connsiteY6" fmla="*/ 814697 h 1039779"/>
              <a:gd name="connsiteX7" fmla="*/ 0 w 1676448"/>
              <a:gd name="connsiteY7" fmla="*/ 68304 h 1039779"/>
              <a:gd name="connsiteX0" fmla="*/ 0 w 1676448"/>
              <a:gd name="connsiteY0" fmla="*/ 68304 h 1039779"/>
              <a:gd name="connsiteX1" fmla="*/ 288456 w 1676448"/>
              <a:gd name="connsiteY1" fmla="*/ 96720 h 1039779"/>
              <a:gd name="connsiteX2" fmla="*/ 1676448 w 1676448"/>
              <a:gd name="connsiteY2" fmla="*/ 914286 h 1039779"/>
              <a:gd name="connsiteX3" fmla="*/ 1505688 w 1676448"/>
              <a:gd name="connsiteY3" fmla="*/ 1039779 h 1039779"/>
              <a:gd name="connsiteX4" fmla="*/ 216028 w 1676448"/>
              <a:gd name="connsiteY4" fmla="*/ 1030725 h 1039779"/>
              <a:gd name="connsiteX5" fmla="*/ 0 w 1676448"/>
              <a:gd name="connsiteY5" fmla="*/ 814697 h 1039779"/>
              <a:gd name="connsiteX6" fmla="*/ 0 w 1676448"/>
              <a:gd name="connsiteY6" fmla="*/ 68304 h 1039779"/>
              <a:gd name="connsiteX0" fmla="*/ 0 w 1784618"/>
              <a:gd name="connsiteY0" fmla="*/ 68304 h 1039779"/>
              <a:gd name="connsiteX1" fmla="*/ 288456 w 1784618"/>
              <a:gd name="connsiteY1" fmla="*/ 96720 h 1039779"/>
              <a:gd name="connsiteX2" fmla="*/ 1676448 w 1784618"/>
              <a:gd name="connsiteY2" fmla="*/ 914286 h 1039779"/>
              <a:gd name="connsiteX3" fmla="*/ 1505688 w 1784618"/>
              <a:gd name="connsiteY3" fmla="*/ 1039779 h 1039779"/>
              <a:gd name="connsiteX4" fmla="*/ 216028 w 1784618"/>
              <a:gd name="connsiteY4" fmla="*/ 1030725 h 1039779"/>
              <a:gd name="connsiteX5" fmla="*/ 0 w 1784618"/>
              <a:gd name="connsiteY5" fmla="*/ 814697 h 1039779"/>
              <a:gd name="connsiteX6" fmla="*/ 0 w 1784618"/>
              <a:gd name="connsiteY6" fmla="*/ 68304 h 1039779"/>
              <a:gd name="connsiteX0" fmla="*/ 0 w 1741267"/>
              <a:gd name="connsiteY0" fmla="*/ 68304 h 1039779"/>
              <a:gd name="connsiteX1" fmla="*/ 288456 w 1741267"/>
              <a:gd name="connsiteY1" fmla="*/ 96720 h 1039779"/>
              <a:gd name="connsiteX2" fmla="*/ 1676448 w 1741267"/>
              <a:gd name="connsiteY2" fmla="*/ 914286 h 1039779"/>
              <a:gd name="connsiteX3" fmla="*/ 1505688 w 1741267"/>
              <a:gd name="connsiteY3" fmla="*/ 1039779 h 1039779"/>
              <a:gd name="connsiteX4" fmla="*/ 216028 w 1741267"/>
              <a:gd name="connsiteY4" fmla="*/ 1030725 h 1039779"/>
              <a:gd name="connsiteX5" fmla="*/ 0 w 1741267"/>
              <a:gd name="connsiteY5" fmla="*/ 814697 h 1039779"/>
              <a:gd name="connsiteX6" fmla="*/ 0 w 1741267"/>
              <a:gd name="connsiteY6" fmla="*/ 68304 h 1039779"/>
              <a:gd name="connsiteX0" fmla="*/ 0 w 1741448"/>
              <a:gd name="connsiteY0" fmla="*/ 68304 h 1039831"/>
              <a:gd name="connsiteX1" fmla="*/ 288456 w 1741448"/>
              <a:gd name="connsiteY1" fmla="*/ 96720 h 1039831"/>
              <a:gd name="connsiteX2" fmla="*/ 1676448 w 1741448"/>
              <a:gd name="connsiteY2" fmla="*/ 914286 h 1039831"/>
              <a:gd name="connsiteX3" fmla="*/ 1505688 w 1741448"/>
              <a:gd name="connsiteY3" fmla="*/ 1039779 h 1039831"/>
              <a:gd name="connsiteX4" fmla="*/ 216028 w 1741448"/>
              <a:gd name="connsiteY4" fmla="*/ 1030725 h 1039831"/>
              <a:gd name="connsiteX5" fmla="*/ 0 w 1741448"/>
              <a:gd name="connsiteY5" fmla="*/ 814697 h 1039831"/>
              <a:gd name="connsiteX6" fmla="*/ 0 w 1741448"/>
              <a:gd name="connsiteY6" fmla="*/ 68304 h 1039831"/>
              <a:gd name="connsiteX0" fmla="*/ 0 w 1742016"/>
              <a:gd name="connsiteY0" fmla="*/ 68304 h 1039831"/>
              <a:gd name="connsiteX1" fmla="*/ 288456 w 1742016"/>
              <a:gd name="connsiteY1" fmla="*/ 96720 h 1039831"/>
              <a:gd name="connsiteX2" fmla="*/ 1676448 w 1742016"/>
              <a:gd name="connsiteY2" fmla="*/ 914286 h 1039831"/>
              <a:gd name="connsiteX3" fmla="*/ 1505688 w 1742016"/>
              <a:gd name="connsiteY3" fmla="*/ 1039779 h 1039831"/>
              <a:gd name="connsiteX4" fmla="*/ 216028 w 1742016"/>
              <a:gd name="connsiteY4" fmla="*/ 1030725 h 1039831"/>
              <a:gd name="connsiteX5" fmla="*/ 0 w 1742016"/>
              <a:gd name="connsiteY5" fmla="*/ 814697 h 1039831"/>
              <a:gd name="connsiteX6" fmla="*/ 0 w 1742016"/>
              <a:gd name="connsiteY6" fmla="*/ 68304 h 1039831"/>
              <a:gd name="connsiteX0" fmla="*/ 0 w 1742016"/>
              <a:gd name="connsiteY0" fmla="*/ 90335 h 1061862"/>
              <a:gd name="connsiteX1" fmla="*/ 288456 w 1742016"/>
              <a:gd name="connsiteY1" fmla="*/ 118751 h 1061862"/>
              <a:gd name="connsiteX2" fmla="*/ 1676448 w 1742016"/>
              <a:gd name="connsiteY2" fmla="*/ 936317 h 1061862"/>
              <a:gd name="connsiteX3" fmla="*/ 1505688 w 1742016"/>
              <a:gd name="connsiteY3" fmla="*/ 1061810 h 1061862"/>
              <a:gd name="connsiteX4" fmla="*/ 216028 w 1742016"/>
              <a:gd name="connsiteY4" fmla="*/ 1052756 h 1061862"/>
              <a:gd name="connsiteX5" fmla="*/ 0 w 1742016"/>
              <a:gd name="connsiteY5" fmla="*/ 836728 h 1061862"/>
              <a:gd name="connsiteX6" fmla="*/ 0 w 1742016"/>
              <a:gd name="connsiteY6" fmla="*/ 90335 h 1061862"/>
              <a:gd name="connsiteX0" fmla="*/ 0 w 1742016"/>
              <a:gd name="connsiteY0" fmla="*/ 107659 h 1079186"/>
              <a:gd name="connsiteX1" fmla="*/ 288456 w 1742016"/>
              <a:gd name="connsiteY1" fmla="*/ 136075 h 1079186"/>
              <a:gd name="connsiteX2" fmla="*/ 1676448 w 1742016"/>
              <a:gd name="connsiteY2" fmla="*/ 953641 h 1079186"/>
              <a:gd name="connsiteX3" fmla="*/ 1505688 w 1742016"/>
              <a:gd name="connsiteY3" fmla="*/ 1079134 h 1079186"/>
              <a:gd name="connsiteX4" fmla="*/ 216028 w 1742016"/>
              <a:gd name="connsiteY4" fmla="*/ 1070080 h 1079186"/>
              <a:gd name="connsiteX5" fmla="*/ 0 w 1742016"/>
              <a:gd name="connsiteY5" fmla="*/ 854052 h 1079186"/>
              <a:gd name="connsiteX6" fmla="*/ 0 w 1742016"/>
              <a:gd name="connsiteY6" fmla="*/ 107659 h 1079186"/>
              <a:gd name="connsiteX0" fmla="*/ 0 w 1749344"/>
              <a:gd name="connsiteY0" fmla="*/ 107659 h 1079164"/>
              <a:gd name="connsiteX1" fmla="*/ 288456 w 1749344"/>
              <a:gd name="connsiteY1" fmla="*/ 136075 h 1079164"/>
              <a:gd name="connsiteX2" fmla="*/ 1676448 w 1749344"/>
              <a:gd name="connsiteY2" fmla="*/ 953641 h 1079164"/>
              <a:gd name="connsiteX3" fmla="*/ 1505688 w 1749344"/>
              <a:gd name="connsiteY3" fmla="*/ 1079134 h 1079164"/>
              <a:gd name="connsiteX4" fmla="*/ 216028 w 1749344"/>
              <a:gd name="connsiteY4" fmla="*/ 1070080 h 1079164"/>
              <a:gd name="connsiteX5" fmla="*/ 0 w 1749344"/>
              <a:gd name="connsiteY5" fmla="*/ 854052 h 1079164"/>
              <a:gd name="connsiteX6" fmla="*/ 0 w 1749344"/>
              <a:gd name="connsiteY6" fmla="*/ 107659 h 1079164"/>
              <a:gd name="connsiteX0" fmla="*/ 0 w 1741396"/>
              <a:gd name="connsiteY0" fmla="*/ 85242 h 1062415"/>
              <a:gd name="connsiteX1" fmla="*/ 288456 w 1741396"/>
              <a:gd name="connsiteY1" fmla="*/ 113658 h 1062415"/>
              <a:gd name="connsiteX2" fmla="*/ 1666923 w 1741396"/>
              <a:gd name="connsiteY2" fmla="*/ 952656 h 1062415"/>
              <a:gd name="connsiteX3" fmla="*/ 1505688 w 1741396"/>
              <a:gd name="connsiteY3" fmla="*/ 1056717 h 1062415"/>
              <a:gd name="connsiteX4" fmla="*/ 216028 w 1741396"/>
              <a:gd name="connsiteY4" fmla="*/ 1047663 h 1062415"/>
              <a:gd name="connsiteX5" fmla="*/ 0 w 1741396"/>
              <a:gd name="connsiteY5" fmla="*/ 831635 h 1062415"/>
              <a:gd name="connsiteX6" fmla="*/ 0 w 1741396"/>
              <a:gd name="connsiteY6" fmla="*/ 85242 h 1062415"/>
              <a:gd name="connsiteX0" fmla="*/ 0 w 1740085"/>
              <a:gd name="connsiteY0" fmla="*/ 85242 h 1062415"/>
              <a:gd name="connsiteX1" fmla="*/ 288456 w 1740085"/>
              <a:gd name="connsiteY1" fmla="*/ 113658 h 1062415"/>
              <a:gd name="connsiteX2" fmla="*/ 1666923 w 1740085"/>
              <a:gd name="connsiteY2" fmla="*/ 952656 h 1062415"/>
              <a:gd name="connsiteX3" fmla="*/ 1505688 w 1740085"/>
              <a:gd name="connsiteY3" fmla="*/ 1056717 h 1062415"/>
              <a:gd name="connsiteX4" fmla="*/ 216028 w 1740085"/>
              <a:gd name="connsiteY4" fmla="*/ 1047663 h 1062415"/>
              <a:gd name="connsiteX5" fmla="*/ 0 w 1740085"/>
              <a:gd name="connsiteY5" fmla="*/ 831635 h 1062415"/>
              <a:gd name="connsiteX6" fmla="*/ 0 w 1740085"/>
              <a:gd name="connsiteY6" fmla="*/ 85242 h 1062415"/>
              <a:gd name="connsiteX0" fmla="*/ 0 w 1707464"/>
              <a:gd name="connsiteY0" fmla="*/ 85242 h 1062415"/>
              <a:gd name="connsiteX1" fmla="*/ 288456 w 1707464"/>
              <a:gd name="connsiteY1" fmla="*/ 113658 h 1062415"/>
              <a:gd name="connsiteX2" fmla="*/ 1666923 w 1707464"/>
              <a:gd name="connsiteY2" fmla="*/ 952656 h 1062415"/>
              <a:gd name="connsiteX3" fmla="*/ 1505688 w 1707464"/>
              <a:gd name="connsiteY3" fmla="*/ 1056717 h 1062415"/>
              <a:gd name="connsiteX4" fmla="*/ 216028 w 1707464"/>
              <a:gd name="connsiteY4" fmla="*/ 1047663 h 1062415"/>
              <a:gd name="connsiteX5" fmla="*/ 0 w 1707464"/>
              <a:gd name="connsiteY5" fmla="*/ 831635 h 1062415"/>
              <a:gd name="connsiteX6" fmla="*/ 0 w 1707464"/>
              <a:gd name="connsiteY6" fmla="*/ 85242 h 1062415"/>
              <a:gd name="connsiteX0" fmla="*/ 0 w 1708594"/>
              <a:gd name="connsiteY0" fmla="*/ 85242 h 1062415"/>
              <a:gd name="connsiteX1" fmla="*/ 288456 w 1708594"/>
              <a:gd name="connsiteY1" fmla="*/ 113658 h 1062415"/>
              <a:gd name="connsiteX2" fmla="*/ 1666923 w 1708594"/>
              <a:gd name="connsiteY2" fmla="*/ 952656 h 1062415"/>
              <a:gd name="connsiteX3" fmla="*/ 1505688 w 1708594"/>
              <a:gd name="connsiteY3" fmla="*/ 1056717 h 1062415"/>
              <a:gd name="connsiteX4" fmla="*/ 216028 w 1708594"/>
              <a:gd name="connsiteY4" fmla="*/ 1047663 h 1062415"/>
              <a:gd name="connsiteX5" fmla="*/ 0 w 1708594"/>
              <a:gd name="connsiteY5" fmla="*/ 831635 h 1062415"/>
              <a:gd name="connsiteX6" fmla="*/ 0 w 1708594"/>
              <a:gd name="connsiteY6" fmla="*/ 85242 h 1062415"/>
              <a:gd name="connsiteX0" fmla="*/ 0 w 1708594"/>
              <a:gd name="connsiteY0" fmla="*/ 103776 h 1080949"/>
              <a:gd name="connsiteX1" fmla="*/ 288456 w 1708594"/>
              <a:gd name="connsiteY1" fmla="*/ 132192 h 1080949"/>
              <a:gd name="connsiteX2" fmla="*/ 1666923 w 1708594"/>
              <a:gd name="connsiteY2" fmla="*/ 971190 h 1080949"/>
              <a:gd name="connsiteX3" fmla="*/ 1505688 w 1708594"/>
              <a:gd name="connsiteY3" fmla="*/ 1075251 h 1080949"/>
              <a:gd name="connsiteX4" fmla="*/ 216028 w 1708594"/>
              <a:gd name="connsiteY4" fmla="*/ 1066197 h 1080949"/>
              <a:gd name="connsiteX5" fmla="*/ 0 w 1708594"/>
              <a:gd name="connsiteY5" fmla="*/ 850169 h 1080949"/>
              <a:gd name="connsiteX6" fmla="*/ 0 w 1708594"/>
              <a:gd name="connsiteY6" fmla="*/ 103776 h 1080949"/>
              <a:gd name="connsiteX0" fmla="*/ 41223 w 1749817"/>
              <a:gd name="connsiteY0" fmla="*/ 103776 h 1080949"/>
              <a:gd name="connsiteX1" fmla="*/ 329679 w 1749817"/>
              <a:gd name="connsiteY1" fmla="*/ 132192 h 1080949"/>
              <a:gd name="connsiteX2" fmla="*/ 1708146 w 1749817"/>
              <a:gd name="connsiteY2" fmla="*/ 971190 h 1080949"/>
              <a:gd name="connsiteX3" fmla="*/ 1546911 w 1749817"/>
              <a:gd name="connsiteY3" fmla="*/ 1075251 h 1080949"/>
              <a:gd name="connsiteX4" fmla="*/ 257251 w 1749817"/>
              <a:gd name="connsiteY4" fmla="*/ 1066197 h 1080949"/>
              <a:gd name="connsiteX5" fmla="*/ 41223 w 1749817"/>
              <a:gd name="connsiteY5" fmla="*/ 850169 h 1080949"/>
              <a:gd name="connsiteX6" fmla="*/ 41223 w 1749817"/>
              <a:gd name="connsiteY6" fmla="*/ 103776 h 1080949"/>
              <a:gd name="connsiteX0" fmla="*/ 307 w 1708901"/>
              <a:gd name="connsiteY0" fmla="*/ 119911 h 1097084"/>
              <a:gd name="connsiteX1" fmla="*/ 288763 w 1708901"/>
              <a:gd name="connsiteY1" fmla="*/ 148327 h 1097084"/>
              <a:gd name="connsiteX2" fmla="*/ 1667230 w 1708901"/>
              <a:gd name="connsiteY2" fmla="*/ 987325 h 1097084"/>
              <a:gd name="connsiteX3" fmla="*/ 1505995 w 1708901"/>
              <a:gd name="connsiteY3" fmla="*/ 1091386 h 1097084"/>
              <a:gd name="connsiteX4" fmla="*/ 216335 w 1708901"/>
              <a:gd name="connsiteY4" fmla="*/ 1082332 h 1097084"/>
              <a:gd name="connsiteX5" fmla="*/ 307 w 1708901"/>
              <a:gd name="connsiteY5" fmla="*/ 866304 h 1097084"/>
              <a:gd name="connsiteX6" fmla="*/ 307 w 1708901"/>
              <a:gd name="connsiteY6" fmla="*/ 119911 h 109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8901" h="1097084">
                <a:moveTo>
                  <a:pt x="307" y="119911"/>
                </a:moveTo>
                <a:cubicBezTo>
                  <a:pt x="758" y="-42615"/>
                  <a:pt x="43454" y="-46372"/>
                  <a:pt x="288763" y="148327"/>
                </a:cubicBezTo>
                <a:cubicBezTo>
                  <a:pt x="599921" y="395290"/>
                  <a:pt x="1182682" y="783687"/>
                  <a:pt x="1667230" y="987325"/>
                </a:cubicBezTo>
                <a:cubicBezTo>
                  <a:pt x="1733031" y="1014979"/>
                  <a:pt x="1747811" y="1075552"/>
                  <a:pt x="1505995" y="1091386"/>
                </a:cubicBezTo>
                <a:cubicBezTo>
                  <a:pt x="1264179" y="1107221"/>
                  <a:pt x="646222" y="1085350"/>
                  <a:pt x="216335" y="1082332"/>
                </a:cubicBezTo>
                <a:cubicBezTo>
                  <a:pt x="97026" y="1082332"/>
                  <a:pt x="307" y="985613"/>
                  <a:pt x="307" y="866304"/>
                </a:cubicBezTo>
                <a:cubicBezTo>
                  <a:pt x="307" y="617506"/>
                  <a:pt x="-383" y="368708"/>
                  <a:pt x="307" y="11991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72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Spitzen-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/>
              <a:t>lastkessel</a:t>
            </a: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178F47A-F759-4CDE-896E-3AD0A4016E34}"/>
              </a:ext>
            </a:extLst>
          </p:cNvPr>
          <p:cNvGrpSpPr>
            <a:grpSpLocks/>
          </p:cNvGrpSpPr>
          <p:nvPr/>
        </p:nvGrpSpPr>
        <p:grpSpPr bwMode="auto">
          <a:xfrm>
            <a:off x="5907088" y="3089275"/>
            <a:ext cx="2514600" cy="1677988"/>
            <a:chOff x="5759728" y="3140968"/>
            <a:chExt cx="2112591" cy="1609575"/>
          </a:xfrm>
        </p:grpSpPr>
        <p:sp>
          <p:nvSpPr>
            <p:cNvPr id="19464" name="Textfeld 7">
              <a:extLst>
                <a:ext uri="{FF2B5EF4-FFF2-40B4-BE49-F238E27FC236}">
                  <a16:creationId xmlns:a16="http://schemas.microsoft.com/office/drawing/2014/main" id="{3B6E7C4F-6AB8-4CC1-B483-D623D541A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2183" y="3140968"/>
              <a:ext cx="12362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ammersmith One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ammersmith One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ammersmith One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ammersmith One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ammersmith One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ammersmith One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ammersmith One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ammersmith One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ammersmith One" pitchFamily="2" charset="0"/>
                </a:defRPr>
              </a:lvl9pPr>
            </a:lstStyle>
            <a:p>
              <a:r>
                <a:rPr lang="de-DE" altLang="de-DE"/>
                <a:t>Intervall-</a:t>
              </a:r>
            </a:p>
            <a:p>
              <a:r>
                <a:rPr lang="de-DE" altLang="de-DE"/>
                <a:t>Betrieb</a:t>
              </a:r>
            </a:p>
          </p:txBody>
        </p: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15997473-5664-4426-B470-D0480A1A4D26}"/>
                </a:ext>
              </a:extLst>
            </p:cNvPr>
            <p:cNvSpPr/>
            <p:nvPr/>
          </p:nvSpPr>
          <p:spPr>
            <a:xfrm>
              <a:off x="6011798" y="4193207"/>
              <a:ext cx="1860521" cy="557336"/>
            </a:xfrm>
            <a:custGeom>
              <a:avLst/>
              <a:gdLst>
                <a:gd name="connsiteX0" fmla="*/ 0 w 1800200"/>
                <a:gd name="connsiteY0" fmla="*/ 88244 h 529456"/>
                <a:gd name="connsiteX1" fmla="*/ 88244 w 1800200"/>
                <a:gd name="connsiteY1" fmla="*/ 0 h 529456"/>
                <a:gd name="connsiteX2" fmla="*/ 1711956 w 1800200"/>
                <a:gd name="connsiteY2" fmla="*/ 0 h 529456"/>
                <a:gd name="connsiteX3" fmla="*/ 1800200 w 1800200"/>
                <a:gd name="connsiteY3" fmla="*/ 88244 h 529456"/>
                <a:gd name="connsiteX4" fmla="*/ 1800200 w 1800200"/>
                <a:gd name="connsiteY4" fmla="*/ 441212 h 529456"/>
                <a:gd name="connsiteX5" fmla="*/ 1711956 w 1800200"/>
                <a:gd name="connsiteY5" fmla="*/ 529456 h 529456"/>
                <a:gd name="connsiteX6" fmla="*/ 88244 w 1800200"/>
                <a:gd name="connsiteY6" fmla="*/ 529456 h 529456"/>
                <a:gd name="connsiteX7" fmla="*/ 0 w 1800200"/>
                <a:gd name="connsiteY7" fmla="*/ 441212 h 529456"/>
                <a:gd name="connsiteX8" fmla="*/ 0 w 1800200"/>
                <a:gd name="connsiteY8" fmla="*/ 88244 h 529456"/>
                <a:gd name="connsiteX0" fmla="*/ 0 w 1800200"/>
                <a:gd name="connsiteY0" fmla="*/ 116819 h 558031"/>
                <a:gd name="connsiteX1" fmla="*/ 88244 w 1800200"/>
                <a:gd name="connsiteY1" fmla="*/ 0 h 558031"/>
                <a:gd name="connsiteX2" fmla="*/ 1711956 w 1800200"/>
                <a:gd name="connsiteY2" fmla="*/ 28575 h 558031"/>
                <a:gd name="connsiteX3" fmla="*/ 1800200 w 1800200"/>
                <a:gd name="connsiteY3" fmla="*/ 116819 h 558031"/>
                <a:gd name="connsiteX4" fmla="*/ 1800200 w 1800200"/>
                <a:gd name="connsiteY4" fmla="*/ 469787 h 558031"/>
                <a:gd name="connsiteX5" fmla="*/ 1711956 w 1800200"/>
                <a:gd name="connsiteY5" fmla="*/ 558031 h 558031"/>
                <a:gd name="connsiteX6" fmla="*/ 88244 w 1800200"/>
                <a:gd name="connsiteY6" fmla="*/ 558031 h 558031"/>
                <a:gd name="connsiteX7" fmla="*/ 0 w 1800200"/>
                <a:gd name="connsiteY7" fmla="*/ 469787 h 558031"/>
                <a:gd name="connsiteX8" fmla="*/ 0 w 1800200"/>
                <a:gd name="connsiteY8" fmla="*/ 116819 h 558031"/>
                <a:gd name="connsiteX0" fmla="*/ 0 w 1800200"/>
                <a:gd name="connsiteY0" fmla="*/ 116819 h 558031"/>
                <a:gd name="connsiteX1" fmla="*/ 88244 w 1800200"/>
                <a:gd name="connsiteY1" fmla="*/ 0 h 558031"/>
                <a:gd name="connsiteX2" fmla="*/ 1711956 w 1800200"/>
                <a:gd name="connsiteY2" fmla="*/ 28575 h 558031"/>
                <a:gd name="connsiteX3" fmla="*/ 1800200 w 1800200"/>
                <a:gd name="connsiteY3" fmla="*/ 116819 h 558031"/>
                <a:gd name="connsiteX4" fmla="*/ 1800200 w 1800200"/>
                <a:gd name="connsiteY4" fmla="*/ 469787 h 558031"/>
                <a:gd name="connsiteX5" fmla="*/ 1711956 w 1800200"/>
                <a:gd name="connsiteY5" fmla="*/ 558031 h 558031"/>
                <a:gd name="connsiteX6" fmla="*/ 88244 w 1800200"/>
                <a:gd name="connsiteY6" fmla="*/ 558031 h 558031"/>
                <a:gd name="connsiteX7" fmla="*/ 0 w 1800200"/>
                <a:gd name="connsiteY7" fmla="*/ 469787 h 558031"/>
                <a:gd name="connsiteX8" fmla="*/ 0 w 1800200"/>
                <a:gd name="connsiteY8" fmla="*/ 116819 h 558031"/>
                <a:gd name="connsiteX0" fmla="*/ 0 w 1800200"/>
                <a:gd name="connsiteY0" fmla="*/ 116819 h 558031"/>
                <a:gd name="connsiteX1" fmla="*/ 88244 w 1800200"/>
                <a:gd name="connsiteY1" fmla="*/ 0 h 558031"/>
                <a:gd name="connsiteX2" fmla="*/ 1671475 w 1800200"/>
                <a:gd name="connsiteY2" fmla="*/ 245269 h 558031"/>
                <a:gd name="connsiteX3" fmla="*/ 1800200 w 1800200"/>
                <a:gd name="connsiteY3" fmla="*/ 116819 h 558031"/>
                <a:gd name="connsiteX4" fmla="*/ 1800200 w 1800200"/>
                <a:gd name="connsiteY4" fmla="*/ 469787 h 558031"/>
                <a:gd name="connsiteX5" fmla="*/ 1711956 w 1800200"/>
                <a:gd name="connsiteY5" fmla="*/ 558031 h 558031"/>
                <a:gd name="connsiteX6" fmla="*/ 88244 w 1800200"/>
                <a:gd name="connsiteY6" fmla="*/ 558031 h 558031"/>
                <a:gd name="connsiteX7" fmla="*/ 0 w 1800200"/>
                <a:gd name="connsiteY7" fmla="*/ 469787 h 558031"/>
                <a:gd name="connsiteX8" fmla="*/ 0 w 1800200"/>
                <a:gd name="connsiteY8" fmla="*/ 116819 h 558031"/>
                <a:gd name="connsiteX0" fmla="*/ 0 w 1800200"/>
                <a:gd name="connsiteY0" fmla="*/ 116819 h 558031"/>
                <a:gd name="connsiteX1" fmla="*/ 88244 w 1800200"/>
                <a:gd name="connsiteY1" fmla="*/ 0 h 558031"/>
                <a:gd name="connsiteX2" fmla="*/ 1671475 w 1800200"/>
                <a:gd name="connsiteY2" fmla="*/ 245269 h 558031"/>
                <a:gd name="connsiteX3" fmla="*/ 1795438 w 1800200"/>
                <a:gd name="connsiteY3" fmla="*/ 321607 h 558031"/>
                <a:gd name="connsiteX4" fmla="*/ 1800200 w 1800200"/>
                <a:gd name="connsiteY4" fmla="*/ 469787 h 558031"/>
                <a:gd name="connsiteX5" fmla="*/ 1711956 w 1800200"/>
                <a:gd name="connsiteY5" fmla="*/ 558031 h 558031"/>
                <a:gd name="connsiteX6" fmla="*/ 88244 w 1800200"/>
                <a:gd name="connsiteY6" fmla="*/ 558031 h 558031"/>
                <a:gd name="connsiteX7" fmla="*/ 0 w 1800200"/>
                <a:gd name="connsiteY7" fmla="*/ 469787 h 558031"/>
                <a:gd name="connsiteX8" fmla="*/ 0 w 1800200"/>
                <a:gd name="connsiteY8" fmla="*/ 116819 h 558031"/>
                <a:gd name="connsiteX0" fmla="*/ 0 w 1864495"/>
                <a:gd name="connsiteY0" fmla="*/ 116819 h 558031"/>
                <a:gd name="connsiteX1" fmla="*/ 88244 w 1864495"/>
                <a:gd name="connsiteY1" fmla="*/ 0 h 558031"/>
                <a:gd name="connsiteX2" fmla="*/ 1671475 w 1864495"/>
                <a:gd name="connsiteY2" fmla="*/ 245269 h 558031"/>
                <a:gd name="connsiteX3" fmla="*/ 1864495 w 1864495"/>
                <a:gd name="connsiteY3" fmla="*/ 331132 h 558031"/>
                <a:gd name="connsiteX4" fmla="*/ 1800200 w 1864495"/>
                <a:gd name="connsiteY4" fmla="*/ 469787 h 558031"/>
                <a:gd name="connsiteX5" fmla="*/ 1711956 w 1864495"/>
                <a:gd name="connsiteY5" fmla="*/ 558031 h 558031"/>
                <a:gd name="connsiteX6" fmla="*/ 88244 w 1864495"/>
                <a:gd name="connsiteY6" fmla="*/ 558031 h 558031"/>
                <a:gd name="connsiteX7" fmla="*/ 0 w 1864495"/>
                <a:gd name="connsiteY7" fmla="*/ 469787 h 558031"/>
                <a:gd name="connsiteX8" fmla="*/ 0 w 1864495"/>
                <a:gd name="connsiteY8" fmla="*/ 116819 h 558031"/>
                <a:gd name="connsiteX0" fmla="*/ 0 w 1864495"/>
                <a:gd name="connsiteY0" fmla="*/ 116819 h 558031"/>
                <a:gd name="connsiteX1" fmla="*/ 88244 w 1864495"/>
                <a:gd name="connsiteY1" fmla="*/ 0 h 558031"/>
                <a:gd name="connsiteX2" fmla="*/ 1671475 w 1864495"/>
                <a:gd name="connsiteY2" fmla="*/ 245269 h 558031"/>
                <a:gd name="connsiteX3" fmla="*/ 1864495 w 1864495"/>
                <a:gd name="connsiteY3" fmla="*/ 331132 h 558031"/>
                <a:gd name="connsiteX4" fmla="*/ 1859732 w 1864495"/>
                <a:gd name="connsiteY4" fmla="*/ 469787 h 558031"/>
                <a:gd name="connsiteX5" fmla="*/ 1711956 w 1864495"/>
                <a:gd name="connsiteY5" fmla="*/ 558031 h 558031"/>
                <a:gd name="connsiteX6" fmla="*/ 88244 w 1864495"/>
                <a:gd name="connsiteY6" fmla="*/ 558031 h 558031"/>
                <a:gd name="connsiteX7" fmla="*/ 0 w 1864495"/>
                <a:gd name="connsiteY7" fmla="*/ 469787 h 558031"/>
                <a:gd name="connsiteX8" fmla="*/ 0 w 1864495"/>
                <a:gd name="connsiteY8" fmla="*/ 116819 h 558031"/>
                <a:gd name="connsiteX0" fmla="*/ 0 w 1864495"/>
                <a:gd name="connsiteY0" fmla="*/ 116819 h 558031"/>
                <a:gd name="connsiteX1" fmla="*/ 88244 w 1864495"/>
                <a:gd name="connsiteY1" fmla="*/ 0 h 558031"/>
                <a:gd name="connsiteX2" fmla="*/ 1671475 w 1864495"/>
                <a:gd name="connsiteY2" fmla="*/ 245269 h 558031"/>
                <a:gd name="connsiteX3" fmla="*/ 1864495 w 1864495"/>
                <a:gd name="connsiteY3" fmla="*/ 331132 h 558031"/>
                <a:gd name="connsiteX4" fmla="*/ 1859732 w 1864495"/>
                <a:gd name="connsiteY4" fmla="*/ 469787 h 558031"/>
                <a:gd name="connsiteX5" fmla="*/ 1792918 w 1864495"/>
                <a:gd name="connsiteY5" fmla="*/ 558031 h 558031"/>
                <a:gd name="connsiteX6" fmla="*/ 88244 w 1864495"/>
                <a:gd name="connsiteY6" fmla="*/ 558031 h 558031"/>
                <a:gd name="connsiteX7" fmla="*/ 0 w 1864495"/>
                <a:gd name="connsiteY7" fmla="*/ 469787 h 558031"/>
                <a:gd name="connsiteX8" fmla="*/ 0 w 1864495"/>
                <a:gd name="connsiteY8" fmla="*/ 116819 h 558031"/>
                <a:gd name="connsiteX0" fmla="*/ 0 w 1864509"/>
                <a:gd name="connsiteY0" fmla="*/ 116819 h 558031"/>
                <a:gd name="connsiteX1" fmla="*/ 88244 w 1864509"/>
                <a:gd name="connsiteY1" fmla="*/ 0 h 558031"/>
                <a:gd name="connsiteX2" fmla="*/ 1671475 w 1864509"/>
                <a:gd name="connsiteY2" fmla="*/ 245269 h 558031"/>
                <a:gd name="connsiteX3" fmla="*/ 1864495 w 1864509"/>
                <a:gd name="connsiteY3" fmla="*/ 331132 h 558031"/>
                <a:gd name="connsiteX4" fmla="*/ 1859732 w 1864509"/>
                <a:gd name="connsiteY4" fmla="*/ 469787 h 558031"/>
                <a:gd name="connsiteX5" fmla="*/ 1792918 w 1864509"/>
                <a:gd name="connsiteY5" fmla="*/ 558031 h 558031"/>
                <a:gd name="connsiteX6" fmla="*/ 88244 w 1864509"/>
                <a:gd name="connsiteY6" fmla="*/ 558031 h 558031"/>
                <a:gd name="connsiteX7" fmla="*/ 0 w 1864509"/>
                <a:gd name="connsiteY7" fmla="*/ 469787 h 558031"/>
                <a:gd name="connsiteX8" fmla="*/ 0 w 1864509"/>
                <a:gd name="connsiteY8" fmla="*/ 116819 h 558031"/>
                <a:gd name="connsiteX0" fmla="*/ 0 w 1864572"/>
                <a:gd name="connsiteY0" fmla="*/ 116819 h 558031"/>
                <a:gd name="connsiteX1" fmla="*/ 88244 w 1864572"/>
                <a:gd name="connsiteY1" fmla="*/ 0 h 558031"/>
                <a:gd name="connsiteX2" fmla="*/ 1671475 w 1864572"/>
                <a:gd name="connsiteY2" fmla="*/ 245269 h 558031"/>
                <a:gd name="connsiteX3" fmla="*/ 1864495 w 1864572"/>
                <a:gd name="connsiteY3" fmla="*/ 331132 h 558031"/>
                <a:gd name="connsiteX4" fmla="*/ 1859732 w 1864572"/>
                <a:gd name="connsiteY4" fmla="*/ 469787 h 558031"/>
                <a:gd name="connsiteX5" fmla="*/ 1792918 w 1864572"/>
                <a:gd name="connsiteY5" fmla="*/ 558031 h 558031"/>
                <a:gd name="connsiteX6" fmla="*/ 88244 w 1864572"/>
                <a:gd name="connsiteY6" fmla="*/ 558031 h 558031"/>
                <a:gd name="connsiteX7" fmla="*/ 0 w 1864572"/>
                <a:gd name="connsiteY7" fmla="*/ 469787 h 558031"/>
                <a:gd name="connsiteX8" fmla="*/ 0 w 1864572"/>
                <a:gd name="connsiteY8" fmla="*/ 116819 h 558031"/>
                <a:gd name="connsiteX0" fmla="*/ 0 w 1860159"/>
                <a:gd name="connsiteY0" fmla="*/ 116819 h 558031"/>
                <a:gd name="connsiteX1" fmla="*/ 88244 w 1860159"/>
                <a:gd name="connsiteY1" fmla="*/ 0 h 558031"/>
                <a:gd name="connsiteX2" fmla="*/ 1671475 w 1860159"/>
                <a:gd name="connsiteY2" fmla="*/ 245269 h 558031"/>
                <a:gd name="connsiteX3" fmla="*/ 1857351 w 1860159"/>
                <a:gd name="connsiteY3" fmla="*/ 328750 h 558031"/>
                <a:gd name="connsiteX4" fmla="*/ 1859732 w 1860159"/>
                <a:gd name="connsiteY4" fmla="*/ 469787 h 558031"/>
                <a:gd name="connsiteX5" fmla="*/ 1792918 w 1860159"/>
                <a:gd name="connsiteY5" fmla="*/ 558031 h 558031"/>
                <a:gd name="connsiteX6" fmla="*/ 88244 w 1860159"/>
                <a:gd name="connsiteY6" fmla="*/ 558031 h 558031"/>
                <a:gd name="connsiteX7" fmla="*/ 0 w 1860159"/>
                <a:gd name="connsiteY7" fmla="*/ 469787 h 558031"/>
                <a:gd name="connsiteX8" fmla="*/ 0 w 1860159"/>
                <a:gd name="connsiteY8" fmla="*/ 116819 h 558031"/>
                <a:gd name="connsiteX0" fmla="*/ 0 w 1860159"/>
                <a:gd name="connsiteY0" fmla="*/ 116819 h 558031"/>
                <a:gd name="connsiteX1" fmla="*/ 88244 w 1860159"/>
                <a:gd name="connsiteY1" fmla="*/ 0 h 558031"/>
                <a:gd name="connsiteX2" fmla="*/ 1671475 w 1860159"/>
                <a:gd name="connsiteY2" fmla="*/ 245269 h 558031"/>
                <a:gd name="connsiteX3" fmla="*/ 1857351 w 1860159"/>
                <a:gd name="connsiteY3" fmla="*/ 328750 h 558031"/>
                <a:gd name="connsiteX4" fmla="*/ 1859732 w 1860159"/>
                <a:gd name="connsiteY4" fmla="*/ 469787 h 558031"/>
                <a:gd name="connsiteX5" fmla="*/ 1792918 w 1860159"/>
                <a:gd name="connsiteY5" fmla="*/ 558031 h 558031"/>
                <a:gd name="connsiteX6" fmla="*/ 88244 w 1860159"/>
                <a:gd name="connsiteY6" fmla="*/ 558031 h 558031"/>
                <a:gd name="connsiteX7" fmla="*/ 0 w 1860159"/>
                <a:gd name="connsiteY7" fmla="*/ 469787 h 558031"/>
                <a:gd name="connsiteX8" fmla="*/ 0 w 1860159"/>
                <a:gd name="connsiteY8" fmla="*/ 116819 h 558031"/>
                <a:gd name="connsiteX0" fmla="*/ 0 w 1860159"/>
                <a:gd name="connsiteY0" fmla="*/ 116819 h 558031"/>
                <a:gd name="connsiteX1" fmla="*/ 88244 w 1860159"/>
                <a:gd name="connsiteY1" fmla="*/ 0 h 558031"/>
                <a:gd name="connsiteX2" fmla="*/ 1671475 w 1860159"/>
                <a:gd name="connsiteY2" fmla="*/ 245269 h 558031"/>
                <a:gd name="connsiteX3" fmla="*/ 1857351 w 1860159"/>
                <a:gd name="connsiteY3" fmla="*/ 328750 h 558031"/>
                <a:gd name="connsiteX4" fmla="*/ 1859732 w 1860159"/>
                <a:gd name="connsiteY4" fmla="*/ 469787 h 558031"/>
                <a:gd name="connsiteX5" fmla="*/ 1792918 w 1860159"/>
                <a:gd name="connsiteY5" fmla="*/ 558031 h 558031"/>
                <a:gd name="connsiteX6" fmla="*/ 88244 w 1860159"/>
                <a:gd name="connsiteY6" fmla="*/ 558031 h 558031"/>
                <a:gd name="connsiteX7" fmla="*/ 0 w 1860159"/>
                <a:gd name="connsiteY7" fmla="*/ 469787 h 558031"/>
                <a:gd name="connsiteX8" fmla="*/ 0 w 1860159"/>
                <a:gd name="connsiteY8" fmla="*/ 116819 h 558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159" h="558031">
                  <a:moveTo>
                    <a:pt x="0" y="116819"/>
                  </a:moveTo>
                  <a:cubicBezTo>
                    <a:pt x="0" y="68083"/>
                    <a:pt x="39508" y="0"/>
                    <a:pt x="88244" y="0"/>
                  </a:cubicBezTo>
                  <a:cubicBezTo>
                    <a:pt x="634244" y="119063"/>
                    <a:pt x="1133268" y="188082"/>
                    <a:pt x="1671475" y="245269"/>
                  </a:cubicBezTo>
                  <a:cubicBezTo>
                    <a:pt x="1805936" y="259556"/>
                    <a:pt x="1856644" y="280043"/>
                    <a:pt x="1857351" y="328750"/>
                  </a:cubicBezTo>
                  <a:cubicBezTo>
                    <a:pt x="1858022" y="374990"/>
                    <a:pt x="1861320" y="423569"/>
                    <a:pt x="1859732" y="469787"/>
                  </a:cubicBezTo>
                  <a:cubicBezTo>
                    <a:pt x="1859732" y="518523"/>
                    <a:pt x="1841654" y="558031"/>
                    <a:pt x="1792918" y="558031"/>
                  </a:cubicBezTo>
                  <a:lnTo>
                    <a:pt x="88244" y="558031"/>
                  </a:lnTo>
                  <a:cubicBezTo>
                    <a:pt x="39508" y="558031"/>
                    <a:pt x="0" y="518523"/>
                    <a:pt x="0" y="469787"/>
                  </a:cubicBezTo>
                  <a:lnTo>
                    <a:pt x="0" y="116819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/>
                <a:t>Puffer</a:t>
              </a:r>
            </a:p>
          </p:txBody>
        </p:sp>
        <p:sp>
          <p:nvSpPr>
            <p:cNvPr id="7" name="Nach unten gekrümmter Pfeil 6">
              <a:extLst>
                <a:ext uri="{FF2B5EF4-FFF2-40B4-BE49-F238E27FC236}">
                  <a16:creationId xmlns:a16="http://schemas.microsoft.com/office/drawing/2014/main" id="{88F6A52B-CFD4-49E9-9C89-92376A5AA10F}"/>
                </a:ext>
              </a:extLst>
            </p:cNvPr>
            <p:cNvSpPr/>
            <p:nvPr/>
          </p:nvSpPr>
          <p:spPr>
            <a:xfrm rot="2057618">
              <a:off x="5759728" y="3698304"/>
              <a:ext cx="1224343" cy="504039"/>
            </a:xfrm>
            <a:prstGeom prst="curvedDownArrow">
              <a:avLst>
                <a:gd name="adj1" fmla="val 50293"/>
                <a:gd name="adj2" fmla="val 93039"/>
                <a:gd name="adj3" fmla="val 459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5644A-3648-4D95-B28E-81E23253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BHKW-Auswahl</a:t>
            </a:r>
          </a:p>
        </p:txBody>
      </p:sp>
      <p:sp>
        <p:nvSpPr>
          <p:cNvPr id="20483" name="Inhaltsplatzhalter 2">
            <a:extLst>
              <a:ext uri="{FF2B5EF4-FFF2-40B4-BE49-F238E27FC236}">
                <a16:creationId xmlns:a16="http://schemas.microsoft.com/office/drawing/2014/main" id="{D1204B87-E59D-4823-9E6F-6BF926BE6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/>
              <a:t>Herstellerangaben kritisch hinterfragen</a:t>
            </a:r>
          </a:p>
          <a:p>
            <a:r>
              <a:rPr lang="de-DE" altLang="de-DE"/>
              <a:t>Mini-BHKW sind oft (angepasste) Standard-Motoren</a:t>
            </a:r>
          </a:p>
        </p:txBody>
      </p:sp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EFC8893D-7E99-4ACE-960E-F254C1AA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755900"/>
            <a:ext cx="7639050" cy="336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2D9F4-4297-4D00-B82A-07A174A7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Inhalt</a:t>
            </a:r>
          </a:p>
        </p:txBody>
      </p:sp>
      <p:sp>
        <p:nvSpPr>
          <p:cNvPr id="3075" name="Inhaltsplatzhalter 2">
            <a:extLst>
              <a:ext uri="{FF2B5EF4-FFF2-40B4-BE49-F238E27FC236}">
                <a16:creationId xmlns:a16="http://schemas.microsoft.com/office/drawing/2014/main" id="{FCB5F3C5-0D86-4323-952C-36C02F303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/>
              <a:t>Von der Idee zur Gründung</a:t>
            </a:r>
          </a:p>
          <a:p>
            <a:pPr lvl="1"/>
            <a:r>
              <a:rPr lang="de-DE" altLang="de-DE"/>
              <a:t>Wer sind wir?</a:t>
            </a:r>
          </a:p>
          <a:p>
            <a:pPr lvl="1"/>
            <a:r>
              <a:rPr lang="de-DE" altLang="de-DE"/>
              <a:t>EXIST Gründerstipendium</a:t>
            </a:r>
          </a:p>
          <a:p>
            <a:pPr lvl="1"/>
            <a:r>
              <a:rPr lang="de-DE" altLang="de-DE"/>
              <a:t>Flügge-Förderung</a:t>
            </a:r>
          </a:p>
          <a:p>
            <a:pPr lvl="1"/>
            <a:r>
              <a:rPr lang="de-DE" altLang="de-DE"/>
              <a:t>GmbH-Gründung</a:t>
            </a:r>
          </a:p>
          <a:p>
            <a:r>
              <a:rPr lang="de-DE" altLang="de-DE"/>
              <a:t>Wirtschaftlichkeit von Mini- &amp; Mikro-BHKW</a:t>
            </a:r>
          </a:p>
          <a:p>
            <a:pPr lvl="1"/>
            <a:r>
              <a:rPr lang="de-DE" altLang="de-DE"/>
              <a:t>Was ist KWK?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51D95-4F85-46D9-A945-D25A179F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BHKW-Anschaffung</a:t>
            </a:r>
          </a:p>
        </p:txBody>
      </p:sp>
      <p:sp>
        <p:nvSpPr>
          <p:cNvPr id="21507" name="Inhaltsplatzhalter 7">
            <a:extLst>
              <a:ext uri="{FF2B5EF4-FFF2-40B4-BE49-F238E27FC236}">
                <a16:creationId xmlns:a16="http://schemas.microsoft.com/office/drawing/2014/main" id="{243DCAE8-AAAC-4E93-9ED1-E1A1A935E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300"/>
          </a:xfrm>
        </p:spPr>
        <p:txBody>
          <a:bodyPr anchor="b"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de-DE" altLang="de-DE" sz="1400"/>
              <a:t>* Komplettpaket !!!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C331156-F3C9-4EAA-B71F-B6835754B59F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1412875"/>
          <a:ext cx="7985125" cy="26828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8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35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Bezeichnung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Brennstoff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</a:t>
                      </a:r>
                      <a:r>
                        <a:rPr lang="de-DE" sz="1600" baseline="-25000" dirty="0"/>
                        <a:t>el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P</a:t>
                      </a:r>
                      <a:r>
                        <a:rPr lang="de-DE" sz="1600" baseline="-25000" dirty="0"/>
                        <a:t>th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Preis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€/kW</a:t>
                      </a:r>
                      <a:r>
                        <a:rPr lang="de-DE" sz="1600" baseline="-25000" dirty="0"/>
                        <a:t>el</a:t>
                      </a:r>
                    </a:p>
                  </a:txBody>
                  <a:tcPr marL="91436" marR="91436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de-DE" sz="1600" dirty="0"/>
                        <a:t>EE RaptorS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Pflanzenöl, Diesel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 kW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12 kW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17.000 €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2.800 €</a:t>
                      </a:r>
                    </a:p>
                  </a:txBody>
                  <a:tcPr marL="91436" marR="91436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de-DE" sz="1600" dirty="0"/>
                        <a:t>Lion PB</a:t>
                      </a:r>
                      <a:r>
                        <a:rPr lang="de-DE" sz="1600" baseline="0" dirty="0"/>
                        <a:t> (</a:t>
                      </a:r>
                      <a:r>
                        <a:rPr lang="de-DE" sz="1600" baseline="0" dirty="0" err="1"/>
                        <a:t>Otag</a:t>
                      </a:r>
                      <a:r>
                        <a:rPr lang="de-DE" sz="1600" baseline="0" dirty="0"/>
                        <a:t>)</a:t>
                      </a:r>
                      <a:endParaRPr lang="de-DE" sz="1600" dirty="0"/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Erd-/Flüssiggas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2,2 kW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16 kW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16.000 €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7.300</a:t>
                      </a:r>
                      <a:r>
                        <a:rPr lang="de-DE" sz="1600" baseline="0" dirty="0"/>
                        <a:t> €</a:t>
                      </a:r>
                      <a:endParaRPr lang="de-DE" sz="1600" dirty="0"/>
                    </a:p>
                  </a:txBody>
                  <a:tcPr marL="91436" marR="91436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C00000"/>
                          </a:solidFill>
                        </a:rPr>
                        <a:t>ecoPower</a:t>
                      </a:r>
                      <a:r>
                        <a:rPr lang="de-DE" sz="1600" baseline="0" dirty="0">
                          <a:solidFill>
                            <a:srgbClr val="C00000"/>
                          </a:solidFill>
                        </a:rPr>
                        <a:t> 1.0</a:t>
                      </a:r>
                      <a:endParaRPr lang="de-DE" sz="1600" dirty="0">
                        <a:solidFill>
                          <a:srgbClr val="C00000"/>
                        </a:solidFill>
                      </a:endParaRPr>
                    </a:p>
                  </a:txBody>
                  <a:tcPr marL="91436" marR="91436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C00000"/>
                          </a:solidFill>
                        </a:rPr>
                        <a:t>Erdgas/Propan</a:t>
                      </a:r>
                    </a:p>
                  </a:txBody>
                  <a:tcPr marL="91436" marR="91436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rgbClr val="C00000"/>
                          </a:solidFill>
                        </a:rPr>
                        <a:t>1,0 kW</a:t>
                      </a:r>
                    </a:p>
                  </a:txBody>
                  <a:tcPr marL="91436" marR="91436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rgbClr val="C00000"/>
                          </a:solidFill>
                        </a:rPr>
                        <a:t>2,5 kW</a:t>
                      </a:r>
                    </a:p>
                  </a:txBody>
                  <a:tcPr marL="91436" marR="91436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rgbClr val="C00000"/>
                          </a:solidFill>
                        </a:rPr>
                        <a:t>17.400</a:t>
                      </a:r>
                      <a:r>
                        <a:rPr lang="de-DE" sz="1600" baseline="0" dirty="0">
                          <a:solidFill>
                            <a:srgbClr val="C00000"/>
                          </a:solidFill>
                        </a:rPr>
                        <a:t> €</a:t>
                      </a:r>
                      <a:endParaRPr lang="de-DE" sz="1600" dirty="0">
                        <a:solidFill>
                          <a:srgbClr val="C00000"/>
                        </a:solidFill>
                      </a:endParaRPr>
                    </a:p>
                  </a:txBody>
                  <a:tcPr marL="91436" marR="91436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rgbClr val="C00000"/>
                          </a:solidFill>
                        </a:rPr>
                        <a:t>17.400 €</a:t>
                      </a:r>
                    </a:p>
                  </a:txBody>
                  <a:tcPr marL="91436" marR="91436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de-DE" sz="1600" dirty="0"/>
                        <a:t>ecoPower 3.0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Erdgas/Propan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3,0 kW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8,0 kW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18.000</a:t>
                      </a:r>
                      <a:r>
                        <a:rPr lang="de-DE" sz="1600" baseline="0" dirty="0"/>
                        <a:t> €</a:t>
                      </a:r>
                      <a:endParaRPr lang="de-DE" sz="1600" dirty="0"/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6.000 €</a:t>
                      </a:r>
                    </a:p>
                  </a:txBody>
                  <a:tcPr marL="91436" marR="91436"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de-DE" sz="1600" dirty="0"/>
                        <a:t>ecoPower 4.7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Erdgas/Propan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4,7</a:t>
                      </a:r>
                      <a:r>
                        <a:rPr lang="de-DE" sz="1600" baseline="0" dirty="0"/>
                        <a:t> kW</a:t>
                      </a:r>
                      <a:endParaRPr lang="de-DE" sz="1600" dirty="0"/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12,5 kW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20.000 €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4.300 €</a:t>
                      </a:r>
                    </a:p>
                  </a:txBody>
                  <a:tcPr marL="91436" marR="91436"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de-DE" sz="1600" dirty="0"/>
                        <a:t>SenerTec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Erd-/Flüssiggas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 kW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 + 18 kW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14.500 €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14.500 €</a:t>
                      </a:r>
                    </a:p>
                  </a:txBody>
                  <a:tcPr marL="91436" marR="91436" marT="45731" marB="457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de-DE" sz="1600" dirty="0" err="1"/>
                        <a:t>WhisperGen</a:t>
                      </a:r>
                      <a:r>
                        <a:rPr lang="de-DE" sz="1600" dirty="0"/>
                        <a:t> 2G*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Erd-/Flüssiggas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 kW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8,3</a:t>
                      </a:r>
                      <a:r>
                        <a:rPr lang="de-DE" sz="1600" baseline="0" dirty="0"/>
                        <a:t> kW</a:t>
                      </a:r>
                      <a:endParaRPr lang="de-DE" sz="1600" dirty="0"/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12.268 €*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12.268 €*</a:t>
                      </a:r>
                    </a:p>
                  </a:txBody>
                  <a:tcPr marL="91436" marR="91436" marT="45731" marB="457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094DAE5-CD46-4048-B8A2-FD788D20453F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4437063"/>
          <a:ext cx="6096000" cy="14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Leistungsbereich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Kosten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Kosten/Jahr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&lt; 1kW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7-15.000</a:t>
                      </a:r>
                      <a:r>
                        <a:rPr lang="de-DE" sz="1800" baseline="0" dirty="0"/>
                        <a:t> €/kW</a:t>
                      </a:r>
                      <a:endParaRPr lang="de-DE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~ 1.000</a:t>
                      </a:r>
                      <a:r>
                        <a:rPr lang="de-DE" sz="1800" baseline="0" dirty="0"/>
                        <a:t> €/kW</a:t>
                      </a:r>
                      <a:endParaRPr lang="de-DE" sz="1800" dirty="0"/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~ 5 kW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~ 4.000 €/kW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~ 300</a:t>
                      </a:r>
                      <a:r>
                        <a:rPr lang="de-DE" sz="1800" baseline="0" dirty="0"/>
                        <a:t> €/kW</a:t>
                      </a:r>
                      <a:endParaRPr lang="de-DE" sz="1800" dirty="0"/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&gt; 50 kW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400-2.000</a:t>
                      </a:r>
                      <a:r>
                        <a:rPr lang="de-DE" sz="1800" baseline="0" dirty="0"/>
                        <a:t> €/kW</a:t>
                      </a:r>
                      <a:endParaRPr lang="de-DE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~ 100 €/kW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5BCC3-D422-4673-9CE9-C373A2E3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Motoren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36604BD-C990-4057-AAE6-FECEC62BF0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300" y="1743075"/>
            <a:ext cx="7645400" cy="3633788"/>
          </a:xfrm>
          <a:noFill/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B6549-CED3-42B5-9C29-789D9ACF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Variable Kosten und Ertrag</a:t>
            </a:r>
          </a:p>
        </p:txBody>
      </p:sp>
      <p:sp>
        <p:nvSpPr>
          <p:cNvPr id="23555" name="Inhaltsplatzhalter 2">
            <a:extLst>
              <a:ext uri="{FF2B5EF4-FFF2-40B4-BE49-F238E27FC236}">
                <a16:creationId xmlns:a16="http://schemas.microsoft.com/office/drawing/2014/main" id="{2685854A-6561-4DB8-87B7-BE9A87748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/>
              <a:t>Wärmebedarf 10.000 kWh/a (200m², 50 kWh/m²a)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/>
              <a:t>BHKW: Vaillant ecoPOWER 1.0, Preise: ESTW</a:t>
            </a:r>
          </a:p>
        </p:txBody>
      </p:sp>
      <p:grpSp>
        <p:nvGrpSpPr>
          <p:cNvPr id="23556" name="Gruppieren 3">
            <a:extLst>
              <a:ext uri="{FF2B5EF4-FFF2-40B4-BE49-F238E27FC236}">
                <a16:creationId xmlns:a16="http://schemas.microsoft.com/office/drawing/2014/main" id="{019AD10B-2761-4AAF-AAC5-04ABAFA924C8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1700213"/>
            <a:ext cx="6216650" cy="3168650"/>
            <a:chOff x="1118649" y="2348880"/>
            <a:chExt cx="5108529" cy="2603508"/>
          </a:xfrm>
        </p:grpSpPr>
        <p:sp>
          <p:nvSpPr>
            <p:cNvPr id="5" name="Pfeil nach rechts 4">
              <a:extLst>
                <a:ext uri="{FF2B5EF4-FFF2-40B4-BE49-F238E27FC236}">
                  <a16:creationId xmlns:a16="http://schemas.microsoft.com/office/drawing/2014/main" id="{3682A200-EE34-4A8A-98A1-81F9FB4BAFA7}"/>
                </a:ext>
              </a:extLst>
            </p:cNvPr>
            <p:cNvSpPr/>
            <p:nvPr/>
          </p:nvSpPr>
          <p:spPr>
            <a:xfrm>
              <a:off x="1118649" y="3354543"/>
              <a:ext cx="1800248" cy="1080012"/>
            </a:xfrm>
            <a:prstGeom prst="rightArrow">
              <a:avLst/>
            </a:prstGeom>
            <a:gradFill>
              <a:gsLst>
                <a:gs pos="0">
                  <a:schemeClr val="tx2"/>
                </a:gs>
                <a:gs pos="100000">
                  <a:srgbClr val="FFFF0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dirty="0"/>
                <a:t>Erdgas</a:t>
              </a:r>
            </a:p>
          </p:txBody>
        </p:sp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9062D508-FD5C-4A91-B071-145875F8B169}"/>
                </a:ext>
              </a:extLst>
            </p:cNvPr>
            <p:cNvSpPr/>
            <p:nvPr/>
          </p:nvSpPr>
          <p:spPr>
            <a:xfrm>
              <a:off x="2813230" y="2348880"/>
              <a:ext cx="2305099" cy="2603508"/>
            </a:xfrm>
            <a:prstGeom prst="cube">
              <a:avLst/>
            </a:prstGeom>
            <a:gradFill>
              <a:gsLst>
                <a:gs pos="0">
                  <a:schemeClr val="tx1">
                    <a:lumMod val="50000"/>
                  </a:schemeClr>
                </a:gs>
                <a:gs pos="100000">
                  <a:schemeClr val="tx1">
                    <a:lumMod val="40000"/>
                    <a:lumOff val="6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/>
                <a:t>Energiewandler</a:t>
              </a:r>
            </a:p>
          </p:txBody>
        </p:sp>
        <p:sp>
          <p:nvSpPr>
            <p:cNvPr id="8" name="Pfeil nach rechts 7">
              <a:extLst>
                <a:ext uri="{FF2B5EF4-FFF2-40B4-BE49-F238E27FC236}">
                  <a16:creationId xmlns:a16="http://schemas.microsoft.com/office/drawing/2014/main" id="{BB33F162-C7D5-49DA-8879-A184C02B3994}"/>
                </a:ext>
              </a:extLst>
            </p:cNvPr>
            <p:cNvSpPr/>
            <p:nvPr/>
          </p:nvSpPr>
          <p:spPr>
            <a:xfrm>
              <a:off x="4786980" y="2695840"/>
              <a:ext cx="1440198" cy="1080012"/>
            </a:xfrm>
            <a:prstGeom prst="rightArrow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dirty="0"/>
                <a:t>Strom</a:t>
              </a:r>
            </a:p>
          </p:txBody>
        </p:sp>
        <p:sp>
          <p:nvSpPr>
            <p:cNvPr id="6" name="Pfeil nach rechts 5">
              <a:extLst>
                <a:ext uri="{FF2B5EF4-FFF2-40B4-BE49-F238E27FC236}">
                  <a16:creationId xmlns:a16="http://schemas.microsoft.com/office/drawing/2014/main" id="{7A7126A2-FEEB-4E68-920F-6589073FD709}"/>
                </a:ext>
              </a:extLst>
            </p:cNvPr>
            <p:cNvSpPr/>
            <p:nvPr/>
          </p:nvSpPr>
          <p:spPr>
            <a:xfrm>
              <a:off x="4786980" y="3694982"/>
              <a:ext cx="1440198" cy="1080012"/>
            </a:xfrm>
            <a:prstGeom prst="rightArrow">
              <a:avLst/>
            </a:prstGeom>
            <a:gradFill>
              <a:gsLst>
                <a:gs pos="0">
                  <a:srgbClr val="000000"/>
                </a:gs>
                <a:gs pos="100000">
                  <a:srgbClr val="FF000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dirty="0"/>
                <a:t>Wärme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6DCA89A0-EAD9-49A2-A4E2-6439B0948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781300"/>
            <a:ext cx="151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ammersmith On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ammersmith On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ammersmith On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ammersmith On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ammersmith One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mmersmith One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mmersmith One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mmersmith One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mmersmith One" pitchFamily="2" charset="0"/>
              </a:defRPr>
            </a:lvl9pPr>
          </a:lstStyle>
          <a:p>
            <a:r>
              <a:rPr lang="de-DE" altLang="de-DE"/>
              <a:t>5,85 ct/kWh</a:t>
            </a:r>
          </a:p>
        </p:txBody>
      </p:sp>
      <p:pic>
        <p:nvPicPr>
          <p:cNvPr id="11" name="Textfeld 10">
            <a:extLst>
              <a:ext uri="{FF2B5EF4-FFF2-40B4-BE49-F238E27FC236}">
                <a16:creationId xmlns:a16="http://schemas.microsoft.com/office/drawing/2014/main" id="{B9514D68-2FB0-4827-9B26-D4E4FBFC16F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524125"/>
            <a:ext cx="13970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Textfeld 12">
            <a:extLst>
              <a:ext uri="{FF2B5EF4-FFF2-40B4-BE49-F238E27FC236}">
                <a16:creationId xmlns:a16="http://schemas.microsoft.com/office/drawing/2014/main" id="{6437E8FC-22BC-417E-A5E5-42BDEDBAF03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364038"/>
            <a:ext cx="1420813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628F8DD-8C61-4F64-BCDB-9A93B93D2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3190875"/>
            <a:ext cx="1098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ammersmith On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ammersmith On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ammersmith On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ammersmith On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ammersmith One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mmersmith One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mmersmith One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mmersmith One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mmersmith One" pitchFamily="2" charset="0"/>
              </a:defRPr>
            </a:lvl9pPr>
          </a:lstStyle>
          <a:p>
            <a:r>
              <a:rPr lang="de-DE" altLang="de-DE"/>
              <a:t>? ct/kWh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26C5D-2FC7-4B07-A520-D38E4528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Variable Kosten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59F462C-EFE6-4522-A85D-F505CA855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Definition: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Variable Kosten entstehen in direktem Zusammenhang mit dem Betrieb der Anlage und verhalten sich proportional zur produzierten Menge.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Doppelte Wärmemenge = doppelter Gaseinsatz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Beispiele: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Brennstoffeinsatz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Motorenöl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Motorverschleiß/-austausch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16046-7052-4376-BCA1-01A408C2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Variable Kosten</a:t>
            </a:r>
          </a:p>
        </p:txBody>
      </p:sp>
      <p:sp>
        <p:nvSpPr>
          <p:cNvPr id="25603" name="Inhaltsplatzhalter 2">
            <a:extLst>
              <a:ext uri="{FF2B5EF4-FFF2-40B4-BE49-F238E27FC236}">
                <a16:creationId xmlns:a16="http://schemas.microsoft.com/office/drawing/2014/main" id="{4261B641-1F60-4112-8572-F8557F18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de-DE" altLang="de-DE"/>
              <a:t>Variable Kosten sind größtenteils BHKW-unabhängig</a:t>
            </a:r>
          </a:p>
          <a:p>
            <a:r>
              <a:rPr lang="de-DE" altLang="de-DE"/>
              <a:t>Wartungsintervalle und Kosten einfach einrechnen</a:t>
            </a: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3FA35E81-608C-4519-A70C-EF46E3D309A8}"/>
              </a:ext>
            </a:extLst>
          </p:cNvPr>
          <p:cNvGraphicFramePr>
            <a:graphicFrameLocks noGrp="1"/>
          </p:cNvGraphicFramePr>
          <p:nvPr/>
        </p:nvGraphicFramePr>
        <p:xfrm>
          <a:off x="1763713" y="2133600"/>
          <a:ext cx="54673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Posten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Menge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Betrag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Brennstoffkosten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3,80 kWh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22,24 ct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KWK-Vergütung 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 kWh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-5,11 ct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Sonstige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?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(?) 0 ct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Gesamtkosten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17,13 ct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9A793-156D-4A58-9A6A-50DB0F16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Variable Kosten - Wartung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A9FD46-8036-4CB5-970C-C19C9E27A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232150" algn="l"/>
              </a:tabLst>
              <a:defRPr/>
            </a:pPr>
            <a:r>
              <a:rPr lang="de-DE" dirty="0"/>
              <a:t>Beispiel Wartung:</a:t>
            </a:r>
          </a:p>
          <a:p>
            <a:pPr fontAlgn="auto">
              <a:spcAft>
                <a:spcPts val="0"/>
              </a:spcAft>
              <a:tabLst>
                <a:tab pos="3232150" algn="l"/>
              </a:tabLst>
              <a:defRPr/>
            </a:pPr>
            <a:r>
              <a:rPr lang="de-DE" dirty="0"/>
              <a:t>Intervall: 	8.000 h</a:t>
            </a:r>
          </a:p>
          <a:p>
            <a:pPr fontAlgn="auto">
              <a:spcAft>
                <a:spcPts val="0"/>
              </a:spcAft>
              <a:tabLst>
                <a:tab pos="3232150" algn="l"/>
              </a:tabLst>
              <a:defRPr/>
            </a:pPr>
            <a:r>
              <a:rPr lang="de-DE" dirty="0"/>
              <a:t>Kosten: 	1.000 €</a:t>
            </a:r>
          </a:p>
          <a:p>
            <a:pPr fontAlgn="auto">
              <a:spcAft>
                <a:spcPts val="0"/>
              </a:spcAft>
              <a:tabLst>
                <a:tab pos="3232150" algn="l"/>
              </a:tabLst>
              <a:defRPr/>
            </a:pPr>
            <a:r>
              <a:rPr lang="de-DE" dirty="0" err="1"/>
              <a:t>El</a:t>
            </a:r>
            <a:r>
              <a:rPr lang="de-DE" dirty="0"/>
              <a:t>. BHKW-Leistung: 	1 kW</a:t>
            </a:r>
          </a:p>
          <a:p>
            <a:pPr fontAlgn="auto">
              <a:spcAft>
                <a:spcPts val="0"/>
              </a:spcAft>
              <a:tabLst>
                <a:tab pos="3232150" algn="l"/>
              </a:tabLst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232150" algn="l"/>
              </a:tabLst>
              <a:defRPr/>
            </a:pPr>
            <a:r>
              <a:rPr lang="de-DE" dirty="0"/>
              <a:t>Beispiel Motorverschleiß:</a:t>
            </a:r>
          </a:p>
          <a:p>
            <a:pPr fontAlgn="auto">
              <a:spcAft>
                <a:spcPts val="0"/>
              </a:spcAft>
              <a:tabLst>
                <a:tab pos="3232150" algn="l"/>
              </a:tabLst>
              <a:defRPr/>
            </a:pPr>
            <a:r>
              <a:rPr lang="de-DE" dirty="0"/>
              <a:t>Intervall: 	20.000 h</a:t>
            </a:r>
          </a:p>
          <a:p>
            <a:pPr fontAlgn="auto">
              <a:spcAft>
                <a:spcPts val="0"/>
              </a:spcAft>
              <a:tabLst>
                <a:tab pos="3232150" algn="l"/>
              </a:tabLst>
              <a:defRPr/>
            </a:pPr>
            <a:r>
              <a:rPr lang="de-DE" dirty="0"/>
              <a:t>Kosten: 	5.000 €</a:t>
            </a:r>
          </a:p>
          <a:p>
            <a:pPr fontAlgn="auto">
              <a:spcAft>
                <a:spcPts val="0"/>
              </a:spcAft>
              <a:tabLst>
                <a:tab pos="3232150" algn="l"/>
              </a:tabLst>
              <a:defRPr/>
            </a:pPr>
            <a:r>
              <a:rPr lang="de-DE" dirty="0" err="1"/>
              <a:t>El</a:t>
            </a:r>
            <a:r>
              <a:rPr lang="de-DE" dirty="0"/>
              <a:t>. BHKW-Leistung: 	10 kW</a:t>
            </a:r>
          </a:p>
        </p:txBody>
      </p:sp>
      <p:pic>
        <p:nvPicPr>
          <p:cNvPr id="5" name="Textfeld 4">
            <a:extLst>
              <a:ext uri="{FF2B5EF4-FFF2-40B4-BE49-F238E27FC236}">
                <a16:creationId xmlns:a16="http://schemas.microsoft.com/office/drawing/2014/main" id="{078652FF-DF91-42C4-BEAC-702CF74AE39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2346325"/>
            <a:ext cx="2992437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extfeld 6">
            <a:extLst>
              <a:ext uri="{FF2B5EF4-FFF2-40B4-BE49-F238E27FC236}">
                <a16:creationId xmlns:a16="http://schemas.microsoft.com/office/drawing/2014/main" id="{C6BD235A-9067-4DB6-B677-6E41F1D1CAD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4511675"/>
            <a:ext cx="312102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749BC-2848-4732-AEE4-ADE7D237C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Variable Kosten und Ertrag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8A8AD5-DC42-4B82-A4F1-C953E824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Auswirkung der Eigennutzung der elektrischen Energie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ABC93D2F-C189-4F1D-B6DD-325A10DFE4AC}"/>
              </a:ext>
            </a:extLst>
          </p:cNvPr>
          <p:cNvGraphicFramePr>
            <a:graphicFrameLocks noGrp="1"/>
          </p:cNvGraphicFramePr>
          <p:nvPr/>
        </p:nvGraphicFramePr>
        <p:xfrm>
          <a:off x="4932363" y="2276475"/>
          <a:ext cx="360045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100 % Eigenverbrauch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Stromkosten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19,08 ct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Eigenerzeugung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-17,13 ct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Einsparung/Ertrag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1,95 ct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91441" marR="91441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 marL="91441" marR="9144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91441" marR="91441"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Wärmepreis: </a:t>
                      </a:r>
                      <a:r>
                        <a:rPr lang="de-DE" b="1" dirty="0">
                          <a:solidFill>
                            <a:srgbClr val="378246"/>
                          </a:solidFill>
                        </a:rPr>
                        <a:t>-0,78 </a:t>
                      </a:r>
                      <a:r>
                        <a:rPr lang="de-DE" b="1" dirty="0" err="1">
                          <a:solidFill>
                            <a:srgbClr val="378246"/>
                          </a:solidFill>
                        </a:rPr>
                        <a:t>ct</a:t>
                      </a:r>
                      <a:r>
                        <a:rPr lang="de-DE" b="1" dirty="0">
                          <a:solidFill>
                            <a:srgbClr val="378246"/>
                          </a:solidFill>
                        </a:rPr>
                        <a:t>/kWh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8DEFD69B-694E-4B0C-8793-05204D5A29F1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276475"/>
          <a:ext cx="360045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0 % Eigenverbrauch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Erzeugungskosten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-17,13 ct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Erlös Strom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4,51 ct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Erlös Netz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1,00 ct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Kosten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-11,62 ct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91441" marR="91441"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8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Wärmepreis: 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4,64 </a:t>
                      </a:r>
                      <a:r>
                        <a:rPr lang="de-DE" dirty="0" err="1">
                          <a:solidFill>
                            <a:srgbClr val="C00000"/>
                          </a:solidFill>
                        </a:rPr>
                        <a:t>ct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/kWh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4BAAAE4-EE44-4DD0-8947-94ADDC491EC9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5157788"/>
          <a:ext cx="7848600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41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41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41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41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ENA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VWP</a:t>
                      </a:r>
                    </a:p>
                  </a:txBody>
                  <a:tcPr marL="9525" marR="9525" marT="95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4,64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4,11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3,57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3,02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2,48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1,94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1,39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0,85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0,31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378246"/>
                          </a:solidFill>
                          <a:effectLst/>
                          <a:latin typeface="+mn-lt"/>
                        </a:rPr>
                        <a:t>-0,24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378246"/>
                          </a:solidFill>
                          <a:effectLst/>
                          <a:latin typeface="+mn-lt"/>
                        </a:rPr>
                        <a:t>-0,78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ct</a:t>
                      </a:r>
                      <a:r>
                        <a:rPr lang="de-DE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/kWh</a:t>
                      </a:r>
                    </a:p>
                  </a:txBody>
                  <a:tcPr marL="9525" marR="9525" marT="9521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91070-4365-4FE3-A4B5-1A7564DA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Variable Energiekosten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8FAFF7E8-0005-49AD-98B2-6F3B535AB32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68313" y="2420938"/>
          <a:ext cx="8218487" cy="249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4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4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999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Energieträger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VPE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€/VPE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HW</a:t>
                      </a:r>
                      <a:r>
                        <a:rPr lang="de-DE" sz="1800" baseline="0" dirty="0"/>
                        <a:t> kWh/VPE</a:t>
                      </a:r>
                      <a:endParaRPr lang="de-DE" sz="1800" dirty="0"/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BW</a:t>
                      </a:r>
                    </a:p>
                    <a:p>
                      <a:pPr algn="ctr"/>
                      <a:r>
                        <a:rPr lang="de-DE" sz="1800" dirty="0"/>
                        <a:t>kWh/VPE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HWK </a:t>
                      </a:r>
                      <a:r>
                        <a:rPr lang="de-DE" sz="1800" dirty="0" err="1"/>
                        <a:t>ct</a:t>
                      </a:r>
                      <a:r>
                        <a:rPr lang="de-DE" sz="1800" dirty="0"/>
                        <a:t>/kWh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BWK</a:t>
                      </a:r>
                    </a:p>
                    <a:p>
                      <a:pPr algn="ctr"/>
                      <a:r>
                        <a:rPr lang="de-DE" sz="1800" dirty="0" err="1"/>
                        <a:t>ct</a:t>
                      </a:r>
                      <a:r>
                        <a:rPr lang="de-DE" sz="1800" dirty="0"/>
                        <a:t>/kWh</a:t>
                      </a:r>
                    </a:p>
                  </a:txBody>
                  <a:tcPr marL="44869" marR="4486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r>
                        <a:rPr lang="de-DE" sz="1800" dirty="0"/>
                        <a:t>Heizöl EL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Liter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0,834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10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10,7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8,34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7,79</a:t>
                      </a:r>
                    </a:p>
                  </a:txBody>
                  <a:tcPr marL="44869" marR="4486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r>
                        <a:rPr lang="de-DE" sz="1800" dirty="0"/>
                        <a:t>Erdgas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kWh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0,064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0,9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~7,04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6,40</a:t>
                      </a:r>
                    </a:p>
                  </a:txBody>
                  <a:tcPr marL="44869" marR="4486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r>
                        <a:rPr lang="de-DE" sz="1800" dirty="0"/>
                        <a:t>Holzpellets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kg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0,205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~4,3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~4,8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4,78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4,27</a:t>
                      </a:r>
                    </a:p>
                  </a:txBody>
                  <a:tcPr marL="44869" marR="4486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r>
                        <a:rPr lang="de-DE" sz="1800" dirty="0"/>
                        <a:t>Fernwärme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/>
                        <a:t>MWh</a:t>
                      </a:r>
                      <a:endParaRPr lang="de-DE" sz="1800" dirty="0"/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63,14</a:t>
                      </a:r>
                    </a:p>
                  </a:txBody>
                  <a:tcPr marL="44869" marR="44869" marT="45714" marB="4571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1.000</a:t>
                      </a:r>
                    </a:p>
                  </a:txBody>
                  <a:tcPr marL="44869" marR="44869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 marL="44873" marR="4487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6,31</a:t>
                      </a:r>
                    </a:p>
                  </a:txBody>
                  <a:tcPr marL="44869" marR="44869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r>
                        <a:rPr lang="de-DE" sz="1800" dirty="0"/>
                        <a:t>Wärmestrom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kWh</a:t>
                      </a:r>
                    </a:p>
                  </a:txBody>
                  <a:tcPr marL="44869" marR="4486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0,156</a:t>
                      </a:r>
                    </a:p>
                  </a:txBody>
                  <a:tcPr marL="44869" marR="44869" marT="45714" marB="4571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</a:t>
                      </a:r>
                    </a:p>
                  </a:txBody>
                  <a:tcPr marL="44869" marR="44869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 marL="44873" marR="4487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15,6</a:t>
                      </a:r>
                    </a:p>
                  </a:txBody>
                  <a:tcPr marL="44869" marR="44869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729" name="Inhaltsplatzhalter 4">
            <a:extLst>
              <a:ext uri="{FF2B5EF4-FFF2-40B4-BE49-F238E27FC236}">
                <a16:creationId xmlns:a16="http://schemas.microsoft.com/office/drawing/2014/main" id="{817BC592-8343-4373-8318-8C237C17E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313" y="3573463"/>
            <a:ext cx="8218487" cy="2552700"/>
          </a:xfrm>
        </p:spPr>
        <p:txBody>
          <a:bodyPr anchor="b"/>
          <a:lstStyle/>
          <a:p>
            <a:r>
              <a:rPr lang="de-DE" altLang="de-DE"/>
              <a:t>Fixkostenumlagen nicht enthalten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BB3DD-B6E7-45F7-AC8B-5734D66E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Fixe Kosten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57EB76-424C-4D44-AF0F-5860EFE0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Definition: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Fixe Kosten entstehen unabhängig vom Betrieb der Anlage. Dies kann einmalige und wiederkehrende Kosten umfassen. Fixkosten werden auf die Lebensdauer der Anlage oder das entsprechende Zeitintervall umgelegt.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Beispiele: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Anschaffungskosten (BHKW, Puffer, Montage,…)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Grund(mehr)preis des Gas-/Stromanschlusses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Kalkulatorische Miete (Raumnutzung)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3A280-D274-4951-8AFA-FCC11F6F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Fixe Kosten</a:t>
            </a:r>
          </a:p>
        </p:txBody>
      </p:sp>
      <p:sp>
        <p:nvSpPr>
          <p:cNvPr id="30723" name="Inhaltsplatzhalter 2">
            <a:extLst>
              <a:ext uri="{FF2B5EF4-FFF2-40B4-BE49-F238E27FC236}">
                <a16:creationId xmlns:a16="http://schemas.microsoft.com/office/drawing/2014/main" id="{1E8769AA-7606-4188-BC02-73846976A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>
                <a:sym typeface="Wingdings" panose="05000000000000000000" pitchFamily="2" charset="2"/>
              </a:rPr>
              <a:t>Max. Energiemenge 8766 kWh/(kW*a) </a:t>
            </a:r>
          </a:p>
          <a:p>
            <a:r>
              <a:rPr lang="de-DE" altLang="de-DE"/>
              <a:t>Beispiel: 1.000 €/(kW*a), SKZ: 0,5</a:t>
            </a:r>
          </a:p>
          <a:p>
            <a:pPr lvl="1"/>
            <a:r>
              <a:rPr lang="de-DE" altLang="de-DE"/>
              <a:t>BHKW-Preis + Aufstellung + Inbetriebnahme …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7C83DD1-DA38-4A9B-8E66-2387076CB719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3284538"/>
          <a:ext cx="82073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Umlage/Auslastung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50 %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70 %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80 %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90</a:t>
                      </a:r>
                      <a:r>
                        <a:rPr lang="de-DE" baseline="0" dirty="0"/>
                        <a:t> %</a:t>
                      </a:r>
                      <a:endParaRPr lang="de-DE" dirty="0"/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100 %</a:t>
                      </a:r>
                    </a:p>
                  </a:txBody>
                  <a:tcPr marL="91423" marR="914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Fixkosten (€/kW)</a:t>
                      </a:r>
                    </a:p>
                  </a:txBody>
                  <a:tcPr marL="91423" marR="91423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1.000</a:t>
                      </a:r>
                    </a:p>
                  </a:txBody>
                  <a:tcPr marL="91423" marR="91423"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Energie</a:t>
                      </a:r>
                      <a:r>
                        <a:rPr lang="de-DE" baseline="0" dirty="0"/>
                        <a:t>menge (kWh)</a:t>
                      </a:r>
                      <a:endParaRPr lang="de-DE" dirty="0"/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4.383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6136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7.012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7.889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8.766</a:t>
                      </a:r>
                    </a:p>
                  </a:txBody>
                  <a:tcPr marL="91423" marR="914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Umlage (</a:t>
                      </a:r>
                      <a:r>
                        <a:rPr lang="de-DE" dirty="0" err="1"/>
                        <a:t>ct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kWh</a:t>
                      </a:r>
                      <a:r>
                        <a:rPr lang="de-DE" baseline="-25000" dirty="0" err="1"/>
                        <a:t>el</a:t>
                      </a:r>
                      <a:r>
                        <a:rPr lang="de-DE" dirty="0"/>
                        <a:t>)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22,81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16,30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14,26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12,68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11,41</a:t>
                      </a:r>
                    </a:p>
                  </a:txBody>
                  <a:tcPr marL="91423" marR="914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Umlage (</a:t>
                      </a:r>
                      <a:r>
                        <a:rPr lang="de-DE" dirty="0" err="1"/>
                        <a:t>ct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kWh</a:t>
                      </a:r>
                      <a:r>
                        <a:rPr lang="de-DE" baseline="-25000" dirty="0" err="1"/>
                        <a:t>th</a:t>
                      </a:r>
                      <a:r>
                        <a:rPr lang="de-DE" dirty="0"/>
                        <a:t>)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11,41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8,15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7,13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rgbClr val="378246"/>
                          </a:solidFill>
                        </a:rPr>
                        <a:t>6,34</a:t>
                      </a: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rgbClr val="378246"/>
                          </a:solidFill>
                        </a:rPr>
                        <a:t>5,71</a:t>
                      </a:r>
                    </a:p>
                  </a:txBody>
                  <a:tcPr marL="91423" marR="914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14982-E75C-4DAA-85F9-6DDD12A4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Das Team</a:t>
            </a:r>
          </a:p>
        </p:txBody>
      </p:sp>
      <p:pic>
        <p:nvPicPr>
          <p:cNvPr id="4099" name="Bildplatzhalter 8">
            <a:extLst>
              <a:ext uri="{FF2B5EF4-FFF2-40B4-BE49-F238E27FC236}">
                <a16:creationId xmlns:a16="http://schemas.microsoft.com/office/drawing/2014/main" id="{1C30F36C-0E30-4866-9381-CDA0A1F3F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854200"/>
            <a:ext cx="5111750" cy="3398838"/>
          </a:xfrm>
        </p:spPr>
      </p:pic>
      <p:sp>
        <p:nvSpPr>
          <p:cNvPr id="4100" name="Textplatzhalter 9">
            <a:extLst>
              <a:ext uri="{FF2B5EF4-FFF2-40B4-BE49-F238E27FC236}">
                <a16:creationId xmlns:a16="http://schemas.microsoft.com/office/drawing/2014/main" id="{1F35F473-53A8-4451-8948-53767A5E3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44675"/>
            <a:ext cx="3008313" cy="4281488"/>
          </a:xfrm>
        </p:spPr>
        <p:txBody>
          <a:bodyPr/>
          <a:lstStyle/>
          <a:p>
            <a:pPr>
              <a:tabLst>
                <a:tab pos="361950" algn="l"/>
              </a:tabLst>
            </a:pPr>
            <a:r>
              <a:rPr lang="de-DE" altLang="de-DE"/>
              <a:t>B.Sc. Sebastian Hagl</a:t>
            </a:r>
          </a:p>
          <a:p>
            <a:pPr>
              <a:tabLst>
                <a:tab pos="361950" algn="l"/>
              </a:tabLst>
            </a:pPr>
            <a:r>
              <a:rPr lang="de-DE" altLang="de-DE"/>
              <a:t>	Marketing &amp; Finanzen</a:t>
            </a:r>
          </a:p>
          <a:p>
            <a:pPr>
              <a:tabLst>
                <a:tab pos="361950" algn="l"/>
              </a:tabLst>
            </a:pPr>
            <a:r>
              <a:rPr lang="de-DE" altLang="de-DE"/>
              <a:t>	Bachelor: BWL (Controlling)</a:t>
            </a:r>
          </a:p>
          <a:p>
            <a:pPr>
              <a:tabLst>
                <a:tab pos="361950" algn="l"/>
              </a:tabLst>
            </a:pPr>
            <a:r>
              <a:rPr lang="de-DE" altLang="de-DE"/>
              <a:t>	Alter: 25 Jahre</a:t>
            </a:r>
          </a:p>
          <a:p>
            <a:pPr>
              <a:tabLst>
                <a:tab pos="361950" algn="l"/>
              </a:tabLst>
            </a:pPr>
            <a:endParaRPr lang="de-DE" altLang="de-DE"/>
          </a:p>
          <a:p>
            <a:pPr>
              <a:tabLst>
                <a:tab pos="361950" algn="l"/>
              </a:tabLst>
            </a:pPr>
            <a:r>
              <a:rPr lang="de-DE" altLang="de-DE"/>
              <a:t>Dipl.-Ing. Stefan Adelhardt</a:t>
            </a:r>
          </a:p>
          <a:p>
            <a:pPr>
              <a:tabLst>
                <a:tab pos="361950" algn="l"/>
              </a:tabLst>
            </a:pPr>
            <a:r>
              <a:rPr lang="de-DE" altLang="de-DE"/>
              <a:t>	Prokurist &amp; Software</a:t>
            </a:r>
          </a:p>
          <a:p>
            <a:pPr>
              <a:tabLst>
                <a:tab pos="361950" algn="l"/>
              </a:tabLst>
            </a:pPr>
            <a:r>
              <a:rPr lang="de-DE" altLang="de-DE"/>
              <a:t>	Diplom: IuK (Embedded Syst.)</a:t>
            </a:r>
          </a:p>
          <a:p>
            <a:pPr>
              <a:tabLst>
                <a:tab pos="361950" algn="l"/>
              </a:tabLst>
            </a:pPr>
            <a:r>
              <a:rPr lang="de-DE" altLang="de-DE"/>
              <a:t>	Alter: 26 Jahre</a:t>
            </a:r>
          </a:p>
          <a:p>
            <a:pPr>
              <a:tabLst>
                <a:tab pos="361950" algn="l"/>
              </a:tabLst>
            </a:pPr>
            <a:endParaRPr lang="de-DE" altLang="de-DE"/>
          </a:p>
          <a:p>
            <a:pPr>
              <a:tabLst>
                <a:tab pos="361950" algn="l"/>
              </a:tabLst>
            </a:pPr>
            <a:r>
              <a:rPr lang="de-DE" altLang="de-DE"/>
              <a:t>Dipl.-Ing. Daniel Glaser</a:t>
            </a:r>
          </a:p>
          <a:p>
            <a:pPr>
              <a:tabLst>
                <a:tab pos="361950" algn="l"/>
              </a:tabLst>
            </a:pPr>
            <a:r>
              <a:rPr lang="de-DE" altLang="de-DE"/>
              <a:t>	Geschäftsführer &amp; Hardware</a:t>
            </a:r>
          </a:p>
          <a:p>
            <a:pPr>
              <a:tabLst>
                <a:tab pos="361950" algn="l"/>
              </a:tabLst>
            </a:pPr>
            <a:r>
              <a:rPr lang="de-DE" altLang="de-DE"/>
              <a:t>	Diplom: EEI (Mikroelektronik)</a:t>
            </a:r>
          </a:p>
          <a:p>
            <a:pPr>
              <a:tabLst>
                <a:tab pos="361950" algn="l"/>
              </a:tabLst>
            </a:pPr>
            <a:r>
              <a:rPr lang="de-DE" altLang="de-DE"/>
              <a:t>	Alter: 33 Jahre</a:t>
            </a:r>
          </a:p>
          <a:p>
            <a:pPr>
              <a:tabLst>
                <a:tab pos="361950" algn="l"/>
              </a:tabLst>
            </a:pPr>
            <a:endParaRPr lang="de-DE" altLang="de-D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21339-365A-419D-BD52-F464BB6C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Wärmekosten Variation</a:t>
            </a:r>
          </a:p>
        </p:txBody>
      </p:sp>
      <p:sp>
        <p:nvSpPr>
          <p:cNvPr id="31747" name="Inhaltsplatzhalter 2">
            <a:extLst>
              <a:ext uri="{FF2B5EF4-FFF2-40B4-BE49-F238E27FC236}">
                <a16:creationId xmlns:a16="http://schemas.microsoft.com/office/drawing/2014/main" id="{3804F9C1-A77C-4941-AE8F-6827AC654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/>
              <a:t>Wärmekosten über Auslastung und Stromeigennutzung</a:t>
            </a:r>
          </a:p>
        </p:txBody>
      </p:sp>
      <p:pic>
        <p:nvPicPr>
          <p:cNvPr id="5" name="Diagramm 4">
            <a:extLst>
              <a:ext uri="{FF2B5EF4-FFF2-40B4-BE49-F238E27FC236}">
                <a16:creationId xmlns:a16="http://schemas.microsoft.com/office/drawing/2014/main" id="{3C73F6C3-3E82-4E04-A176-716171C273D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133600"/>
            <a:ext cx="7991475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7716B165-0A3F-403C-BD55-338FC3860470}"/>
              </a:ext>
            </a:extLst>
          </p:cNvPr>
          <p:cNvSpPr/>
          <p:nvPr/>
        </p:nvSpPr>
        <p:spPr>
          <a:xfrm>
            <a:off x="4284663" y="4941888"/>
            <a:ext cx="1943100" cy="57467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323CF5E-17C7-4BD6-BCEF-EE690B02AA43}"/>
              </a:ext>
            </a:extLst>
          </p:cNvPr>
          <p:cNvSpPr/>
          <p:nvPr/>
        </p:nvSpPr>
        <p:spPr>
          <a:xfrm>
            <a:off x="2987675" y="2060575"/>
            <a:ext cx="3455988" cy="2447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7" name="Diagramm 6">
            <a:extLst>
              <a:ext uri="{FF2B5EF4-FFF2-40B4-BE49-F238E27FC236}">
                <a16:creationId xmlns:a16="http://schemas.microsoft.com/office/drawing/2014/main" id="{A3CBA80B-47F2-4589-BFB9-658450F031A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133600"/>
            <a:ext cx="3395663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3F379-519B-4900-A3A4-A66990D8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Wärmekosten Variation</a:t>
            </a:r>
          </a:p>
        </p:txBody>
      </p:sp>
      <p:sp>
        <p:nvSpPr>
          <p:cNvPr id="32771" name="Inhaltsplatzhalter 2">
            <a:extLst>
              <a:ext uri="{FF2B5EF4-FFF2-40B4-BE49-F238E27FC236}">
                <a16:creationId xmlns:a16="http://schemas.microsoft.com/office/drawing/2014/main" id="{213AECF4-A42C-429E-B91A-2A35DCE34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/>
              <a:t>Wärmekosten über Auslastung und Stromeigennutzung</a:t>
            </a:r>
          </a:p>
        </p:txBody>
      </p:sp>
      <p:pic>
        <p:nvPicPr>
          <p:cNvPr id="4" name="Tabelle 3">
            <a:extLst>
              <a:ext uri="{FF2B5EF4-FFF2-40B4-BE49-F238E27FC236}">
                <a16:creationId xmlns:a16="http://schemas.microsoft.com/office/drawing/2014/main" id="{DB4D7CF1-4957-49D2-B2CC-AF517A08F018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103438"/>
            <a:ext cx="7400925" cy="39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E07E4D94-CE78-42ED-89D1-273393B5AE56}"/>
              </a:ext>
            </a:extLst>
          </p:cNvPr>
          <p:cNvSpPr/>
          <p:nvPr/>
        </p:nvSpPr>
        <p:spPr>
          <a:xfrm>
            <a:off x="3419475" y="4365625"/>
            <a:ext cx="2952750" cy="10080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EAFD4-5BDF-4B30-8149-96C325E82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Wärmekosten Spitzenlast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2EF4AD-937C-4A99-909A-BCBAE6B9B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Spitzenlastkessel wandelt Gaseinsatz direkt in Wärme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Wirkungsgrad nahe 100%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Variable Wärmekosten = Gaspreis (inkl. Steuer)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Fixe Kosten werden auf Betriebsstunden über Lebensdauer umgelegt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Wingdings"/>
              <a:buChar char="à"/>
              <a:defRPr/>
            </a:pPr>
            <a:r>
              <a:rPr lang="de-DE" dirty="0">
                <a:sym typeface="Wingdings" pitchFamily="2" charset="2"/>
              </a:rPr>
              <a:t>höherer KWK-Anteil </a:t>
            </a:r>
          </a:p>
          <a:p>
            <a:pPr fontAlgn="auto">
              <a:spcAft>
                <a:spcPts val="0"/>
              </a:spcAft>
              <a:buFont typeface="Wingdings"/>
              <a:buChar char="à"/>
              <a:defRPr/>
            </a:pPr>
            <a:r>
              <a:rPr lang="de-DE" dirty="0">
                <a:sym typeface="Wingdings" pitchFamily="2" charset="2"/>
              </a:rPr>
              <a:t>Geringe Jahres-Betriebsstundenzahl</a:t>
            </a:r>
          </a:p>
          <a:p>
            <a:pPr fontAlgn="auto">
              <a:spcAft>
                <a:spcPts val="0"/>
              </a:spcAft>
              <a:buFont typeface="Wingdings"/>
              <a:buChar char="à"/>
              <a:defRPr/>
            </a:pPr>
            <a:r>
              <a:rPr lang="de-DE" dirty="0">
                <a:sym typeface="Wingdings" pitchFamily="2" charset="2"/>
              </a:rPr>
              <a:t>höhere Spitzenwärmekosten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CD8AC-0941-4B8D-9A8C-E16B83ED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Wärmekosten Spitzenlast</a:t>
            </a:r>
          </a:p>
        </p:txBody>
      </p:sp>
      <p:sp>
        <p:nvSpPr>
          <p:cNvPr id="34819" name="Inhaltsplatzhalter 2">
            <a:extLst>
              <a:ext uri="{FF2B5EF4-FFF2-40B4-BE49-F238E27FC236}">
                <a16:creationId xmlns:a16="http://schemas.microsoft.com/office/drawing/2014/main" id="{D979C0C9-A03D-4214-9D01-463F108D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/>
              <a:t>Beispiel: Vaillant ecoTEC VC 196/3-5, 6-21 kW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/>
          </a:p>
          <a:p>
            <a:pPr marL="0" indent="0">
              <a:buFont typeface="Arial" panose="020B0604020202020204" pitchFamily="34" charset="0"/>
              <a:buNone/>
            </a:pPr>
            <a:endParaRPr lang="de-DE" alt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F617662-F404-459A-A796-D3790BA0EA97}"/>
              </a:ext>
            </a:extLst>
          </p:cNvPr>
          <p:cNvGraphicFramePr>
            <a:graphicFrameLocks noGrp="1"/>
          </p:cNvGraphicFramePr>
          <p:nvPr/>
        </p:nvGraphicFramePr>
        <p:xfrm>
          <a:off x="1116013" y="2349500"/>
          <a:ext cx="6624637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6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Bezeichnung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SLK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Einzel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6">
                <a:tc>
                  <a:txBody>
                    <a:bodyPr/>
                    <a:lstStyle/>
                    <a:p>
                      <a:r>
                        <a:rPr lang="de-DE" sz="1800" dirty="0"/>
                        <a:t>Anschaffung</a:t>
                      </a:r>
                    </a:p>
                  </a:txBody>
                  <a:tcPr marL="91439" marR="91439" marT="45716" marB="457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2.000</a:t>
                      </a:r>
                    </a:p>
                  </a:txBody>
                  <a:tcPr marL="91439" marR="91439" marT="45716" marB="45716"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€</a:t>
                      </a: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r>
                        <a:rPr lang="de-DE" sz="1800" dirty="0"/>
                        <a:t>Brennstoff</a:t>
                      </a:r>
                    </a:p>
                  </a:txBody>
                  <a:tcPr marL="91439" marR="91439" marT="45716" marB="457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6,4</a:t>
                      </a:r>
                      <a:r>
                        <a:rPr lang="de-DE" sz="1800" baseline="0" dirty="0"/>
                        <a:t> </a:t>
                      </a:r>
                      <a:endParaRPr lang="de-DE" sz="1800" dirty="0"/>
                    </a:p>
                  </a:txBody>
                  <a:tcPr marL="91439" marR="91439" marT="45716" marB="45716"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ct/kWh</a:t>
                      </a: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r>
                        <a:rPr lang="de-DE" sz="1800" dirty="0"/>
                        <a:t>Lebensdauer</a:t>
                      </a:r>
                    </a:p>
                  </a:txBody>
                  <a:tcPr marL="91439" marR="91439" marT="45716" marB="457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15</a:t>
                      </a:r>
                    </a:p>
                  </a:txBody>
                  <a:tcPr marL="91439" marR="91439" marT="45716" marB="45716"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Jahre</a:t>
                      </a: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r>
                        <a:rPr lang="de-DE" sz="1800" dirty="0"/>
                        <a:t>Jahreswärmebedarf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2.000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10.000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kWh</a:t>
                      </a: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r>
                        <a:rPr lang="de-DE" sz="1800" dirty="0"/>
                        <a:t>Lebensdauerwärmebedarf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30.000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150.000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kWh</a:t>
                      </a: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r>
                        <a:rPr lang="de-DE" sz="1800" dirty="0"/>
                        <a:t>Fixkostenumlage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6,66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1,33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ct/kWh</a:t>
                      </a: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bg1"/>
                          </a:solidFill>
                        </a:rPr>
                        <a:t>Gesamtkosten</a:t>
                      </a:r>
                    </a:p>
                  </a:txBody>
                  <a:tcPr marL="91439" marR="91439" marT="45716" marB="4571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solidFill>
                            <a:schemeClr val="bg1"/>
                          </a:solidFill>
                        </a:rPr>
                        <a:t>13,06</a:t>
                      </a:r>
                    </a:p>
                  </a:txBody>
                  <a:tcPr marL="91439" marR="91439" marT="45716" marB="4571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solidFill>
                            <a:schemeClr val="bg1"/>
                          </a:solidFill>
                        </a:rPr>
                        <a:t>7,73</a:t>
                      </a:r>
                    </a:p>
                  </a:txBody>
                  <a:tcPr marL="91439" marR="91439" marT="45716" marB="4571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bg1"/>
                          </a:solidFill>
                        </a:rPr>
                        <a:t>ct/kWh</a:t>
                      </a:r>
                    </a:p>
                  </a:txBody>
                  <a:tcPr marL="91439" marR="91439" marT="45716" marB="45716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23D22-6C88-4B1E-AC2F-00FBD9B1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Heizkosten Gesamtkosten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2C59DE-8135-4602-A659-5F30BB97A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BHKW + SLK (inkl. Stromertrag):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Wärmebedarf: 		18.000 kWh/a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BHKW-Heizkosten: 	17,7 ct/kWh	(16.000 kWh/a)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SLK-Heizkosten:		13,1 ct/kWh	(2.000 kWh/a)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Gesamtkosten: 3094 €/a = 257 €/Monat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Gastherme: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Wärmebedarf: 		18.000 kWh/a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Gastherme:	 	7,40 ct/kWh	(18.000 kWh/a)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Gesamtkosten: 1332 €/a = 111 €/Monat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71CF1-ED5F-4D19-A80E-2A6C9A36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85A9A5-D584-47EA-9D0C-4E2BC03ED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Genaue Kenntnis der eigenen Verbrauchsprofile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Gas: Wenn Zähler vorhanden, einfach zu ermitteln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Strom: Manuelle Analyse kann nur groben Anhaltspunkt liefern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de-DE" dirty="0"/>
              <a:t>Sollte automatisiert ermittelt werden</a:t>
            </a:r>
          </a:p>
          <a:p>
            <a:pPr lvl="2"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Mikro-BHKW wirtschaftlich uninteressant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Einfamilienhäuser müssen noch Preisverfall abwarten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Mini-BHKW können wirtschaftlich interessant sein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Bei Mehrfamilienhäusern oder „Nachbar-Genossenschaften“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Im gewerblichen Umfeld mit rel. hohen Wärme- &amp; Strombedarf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Fazit: Größer ist besser, möglichst selbst verbrauchen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54671-9983-4E11-9B77-0C21968D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Firmensitz</a:t>
            </a:r>
          </a:p>
        </p:txBody>
      </p:sp>
      <p:pic>
        <p:nvPicPr>
          <p:cNvPr id="5123" name="Inhaltsplatzhalter 4">
            <a:extLst>
              <a:ext uri="{FF2B5EF4-FFF2-40B4-BE49-F238E27FC236}">
                <a16:creationId xmlns:a16="http://schemas.microsoft.com/office/drawing/2014/main" id="{CBDE6076-E018-4516-BBC0-8141184C1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24200"/>
            <a:ext cx="9144000" cy="3733800"/>
          </a:xfrm>
        </p:spPr>
      </p:pic>
      <p:sp>
        <p:nvSpPr>
          <p:cNvPr id="5124" name="Textplatzhalter 3">
            <a:extLst>
              <a:ext uri="{FF2B5EF4-FFF2-40B4-BE49-F238E27FC236}">
                <a16:creationId xmlns:a16="http://schemas.microsoft.com/office/drawing/2014/main" id="{D45B4A16-0777-42B2-B7A2-555F59F76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44675"/>
            <a:ext cx="6851650" cy="4281488"/>
          </a:xfrm>
        </p:spPr>
        <p:txBody>
          <a:bodyPr/>
          <a:lstStyle/>
          <a:p>
            <a:pPr defTabSz="533400">
              <a:tabLst>
                <a:tab pos="533400" algn="l"/>
                <a:tab pos="3232150" algn="l"/>
                <a:tab pos="3765550" algn="l"/>
              </a:tabLst>
            </a:pPr>
            <a:r>
              <a:rPr lang="de-DE" altLang="de-DE"/>
              <a:t>beECO GmbH</a:t>
            </a:r>
          </a:p>
          <a:p>
            <a:pPr defTabSz="533400">
              <a:tabLst>
                <a:tab pos="533400" algn="l"/>
                <a:tab pos="3232150" algn="l"/>
                <a:tab pos="3765550" algn="l"/>
              </a:tabLst>
            </a:pPr>
            <a:r>
              <a:rPr lang="de-DE" altLang="de-DE"/>
              <a:t>Konrad-Zuse-Str. 3/5	Email: 	</a:t>
            </a:r>
            <a:r>
              <a:rPr lang="de-DE" altLang="de-DE">
                <a:hlinkClick r:id="rId3"/>
              </a:rPr>
              <a:t>info@beeco.de</a:t>
            </a:r>
            <a:endParaRPr lang="de-DE" altLang="de-DE"/>
          </a:p>
          <a:p>
            <a:pPr defTabSz="533400">
              <a:tabLst>
                <a:tab pos="533400" algn="l"/>
                <a:tab pos="3232150" algn="l"/>
                <a:tab pos="3765550" algn="l"/>
              </a:tabLst>
            </a:pPr>
            <a:r>
              <a:rPr lang="de-DE" altLang="de-DE"/>
              <a:t>91056 Erlangen	Web: 	</a:t>
            </a:r>
            <a:r>
              <a:rPr lang="de-DE" altLang="de-DE">
                <a:hlinkClick r:id="rId4"/>
              </a:rPr>
              <a:t>www.beeco.de</a:t>
            </a:r>
            <a:endParaRPr lang="de-DE" altLang="de-DE"/>
          </a:p>
          <a:p>
            <a:pPr defTabSz="533400">
              <a:tabLst>
                <a:tab pos="533400" algn="l"/>
                <a:tab pos="3232150" algn="l"/>
                <a:tab pos="3765550" algn="l"/>
              </a:tabLst>
            </a:pPr>
            <a:endParaRPr lang="de-DE" altLang="de-DE"/>
          </a:p>
          <a:p>
            <a:pPr defTabSz="533400">
              <a:tabLst>
                <a:tab pos="533400" algn="l"/>
                <a:tab pos="3232150" algn="l"/>
                <a:tab pos="3765550" algn="l"/>
              </a:tabLst>
            </a:pPr>
            <a:r>
              <a:rPr lang="de-DE" altLang="de-DE"/>
              <a:t>Tel.: 	+49 9131 85 23357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2509E45-E3EA-4B97-A209-E9536D4A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Historie von beECO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2A01D92-B44D-435D-A3C8-2A60224535B6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25" y="1573213"/>
            <a:ext cx="8334375" cy="4565650"/>
          </a:xfrm>
        </p:spPr>
      </p:pic>
      <p:pic>
        <p:nvPicPr>
          <p:cNvPr id="6148" name="Picture 2" descr="C:\SVN\beeco\IMG\Logos\logo_exist_jpg.png">
            <a:extLst>
              <a:ext uri="{FF2B5EF4-FFF2-40B4-BE49-F238E27FC236}">
                <a16:creationId xmlns:a16="http://schemas.microsoft.com/office/drawing/2014/main" id="{8225E86C-107F-4BF8-AC26-5DD18E2A9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05238"/>
            <a:ext cx="1582738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C:\SVN\beeco\IMG\Logos\Fluegge.png">
            <a:extLst>
              <a:ext uri="{FF2B5EF4-FFF2-40B4-BE49-F238E27FC236}">
                <a16:creationId xmlns:a16="http://schemas.microsoft.com/office/drawing/2014/main" id="{A30A9776-F563-4FC4-ABFC-F2C162CB5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926013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E09B1-B237-4A5F-9710-5615EECB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Was ist KWK?</a:t>
            </a:r>
          </a:p>
        </p:txBody>
      </p:sp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6AB6CCB9-28E3-4003-9461-F16735F99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de-DE" altLang="de-DE"/>
              <a:t>Kraft-Wärme-Kopplung</a:t>
            </a:r>
          </a:p>
          <a:p>
            <a:r>
              <a:rPr lang="de-DE" altLang="de-DE"/>
              <a:t>Nutzung des „Abfallprodukts“ Wärme</a:t>
            </a:r>
          </a:p>
          <a:p>
            <a:r>
              <a:rPr lang="de-DE" altLang="de-DE"/>
              <a:t>Gefördert durch das KWK-Gesetz</a:t>
            </a:r>
          </a:p>
        </p:txBody>
      </p:sp>
      <p:grpSp>
        <p:nvGrpSpPr>
          <p:cNvPr id="7172" name="Gruppieren 14">
            <a:extLst>
              <a:ext uri="{FF2B5EF4-FFF2-40B4-BE49-F238E27FC236}">
                <a16:creationId xmlns:a16="http://schemas.microsoft.com/office/drawing/2014/main" id="{1F156183-04C4-4BE3-A2A0-DAD3B5FC4CFC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1412875"/>
            <a:ext cx="6392862" cy="3633788"/>
            <a:chOff x="1118649" y="2348880"/>
            <a:chExt cx="5253343" cy="2986159"/>
          </a:xfrm>
        </p:grpSpPr>
        <p:sp>
          <p:nvSpPr>
            <p:cNvPr id="6" name="Pfeil nach rechts 5">
              <a:extLst>
                <a:ext uri="{FF2B5EF4-FFF2-40B4-BE49-F238E27FC236}">
                  <a16:creationId xmlns:a16="http://schemas.microsoft.com/office/drawing/2014/main" id="{A21610EC-CF35-41F6-9481-4ADE965ED3CC}"/>
                </a:ext>
              </a:extLst>
            </p:cNvPr>
            <p:cNvSpPr/>
            <p:nvPr/>
          </p:nvSpPr>
          <p:spPr>
            <a:xfrm>
              <a:off x="1118649" y="2708941"/>
              <a:ext cx="1800252" cy="1080183"/>
            </a:xfrm>
            <a:prstGeom prst="rightArrow">
              <a:avLst/>
            </a:prstGeom>
            <a:gradFill>
              <a:gsLst>
                <a:gs pos="0">
                  <a:schemeClr val="tx2"/>
                </a:gs>
                <a:gs pos="100000">
                  <a:srgbClr val="FFFF0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dirty="0"/>
                <a:t>Energieträger</a:t>
              </a:r>
            </a:p>
          </p:txBody>
        </p:sp>
        <p:sp>
          <p:nvSpPr>
            <p:cNvPr id="10" name="Pfeil nach rechts 9">
              <a:extLst>
                <a:ext uri="{FF2B5EF4-FFF2-40B4-BE49-F238E27FC236}">
                  <a16:creationId xmlns:a16="http://schemas.microsoft.com/office/drawing/2014/main" id="{DA5BFC68-DD26-4D95-9B9C-4AAA4CBB9662}"/>
                </a:ext>
              </a:extLst>
            </p:cNvPr>
            <p:cNvSpPr/>
            <p:nvPr/>
          </p:nvSpPr>
          <p:spPr>
            <a:xfrm rot="5400000">
              <a:off x="3170653" y="4074841"/>
              <a:ext cx="1440244" cy="1080151"/>
            </a:xfrm>
            <a:prstGeom prst="rightArrow">
              <a:avLst/>
            </a:prstGeom>
            <a:gradFill>
              <a:gsLst>
                <a:gs pos="0">
                  <a:srgbClr val="000000"/>
                </a:gs>
                <a:gs pos="100000">
                  <a:srgbClr val="FF000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dirty="0"/>
                <a:t>Wärme</a:t>
              </a:r>
            </a:p>
          </p:txBody>
        </p:sp>
        <p:sp>
          <p:nvSpPr>
            <p:cNvPr id="5" name="Würfel 4">
              <a:extLst>
                <a:ext uri="{FF2B5EF4-FFF2-40B4-BE49-F238E27FC236}">
                  <a16:creationId xmlns:a16="http://schemas.microsoft.com/office/drawing/2014/main" id="{CAE4A720-BFA4-41D4-8FEC-2171CFE5CAE0}"/>
                </a:ext>
              </a:extLst>
            </p:cNvPr>
            <p:cNvSpPr/>
            <p:nvPr/>
          </p:nvSpPr>
          <p:spPr>
            <a:xfrm>
              <a:off x="2813233" y="2348880"/>
              <a:ext cx="2305105" cy="1583747"/>
            </a:xfrm>
            <a:prstGeom prst="cube">
              <a:avLst/>
            </a:prstGeom>
            <a:gradFill>
              <a:gsLst>
                <a:gs pos="0">
                  <a:schemeClr val="tx1">
                    <a:lumMod val="50000"/>
                  </a:schemeClr>
                </a:gs>
                <a:gs pos="100000">
                  <a:schemeClr val="tx1">
                    <a:lumMod val="40000"/>
                    <a:lumOff val="6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/>
                <a:t>Energiewandler</a:t>
              </a:r>
            </a:p>
          </p:txBody>
        </p:sp>
        <p:sp>
          <p:nvSpPr>
            <p:cNvPr id="9" name="Pfeil nach rechts 8">
              <a:extLst>
                <a:ext uri="{FF2B5EF4-FFF2-40B4-BE49-F238E27FC236}">
                  <a16:creationId xmlns:a16="http://schemas.microsoft.com/office/drawing/2014/main" id="{38A45348-A5B6-4045-898E-E2F6CB66B035}"/>
                </a:ext>
              </a:extLst>
            </p:cNvPr>
            <p:cNvSpPr/>
            <p:nvPr/>
          </p:nvSpPr>
          <p:spPr>
            <a:xfrm>
              <a:off x="4931791" y="2708941"/>
              <a:ext cx="1440201" cy="1080183"/>
            </a:xfrm>
            <a:prstGeom prst="rightArrow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dirty="0"/>
                <a:t>Kraft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611E5-9223-4F40-B181-F0D83252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KWK-Schema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C38663-8691-404E-837A-AB4B7E138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Typ. Wärmeabnehmer: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Schwimmbäder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Nah- &amp; Fernwärmenetze</a:t>
            </a:r>
          </a:p>
        </p:txBody>
      </p:sp>
      <p:pic>
        <p:nvPicPr>
          <p:cNvPr id="8196" name="Picture 2" descr="U:\SVN\beeco\IMG\drawings\KWK_new\KWK.png">
            <a:extLst>
              <a:ext uri="{FF2B5EF4-FFF2-40B4-BE49-F238E27FC236}">
                <a16:creationId xmlns:a16="http://schemas.microsoft.com/office/drawing/2014/main" id="{49EDA8B8-B6BA-46E9-B60E-099BCE43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052513"/>
            <a:ext cx="86010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377D7-7E9B-4DE9-9360-DAB1A1BEB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Was ist ein BHKW?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2D563C-55CC-4C46-A9C9-25DFF8E45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45000"/>
            <a:ext cx="8229600" cy="1681163"/>
          </a:xfrm>
        </p:spPr>
        <p:txBody>
          <a:bodyPr rtlCol="0"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Blockheizkraftwerk (meist Motorbetrieben)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hoher Wirkungsgrad (~90%)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Diesel-, Gas- oder Sterlingmotor, Turbine,…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Häufig mit thermischem Pufferspeicher</a:t>
            </a:r>
          </a:p>
        </p:txBody>
      </p:sp>
      <p:grpSp>
        <p:nvGrpSpPr>
          <p:cNvPr id="9220" name="Gruppieren 3">
            <a:extLst>
              <a:ext uri="{FF2B5EF4-FFF2-40B4-BE49-F238E27FC236}">
                <a16:creationId xmlns:a16="http://schemas.microsoft.com/office/drawing/2014/main" id="{EF234BC9-6967-4446-AE53-D80280F144BD}"/>
              </a:ext>
            </a:extLst>
          </p:cNvPr>
          <p:cNvGrpSpPr>
            <a:grpSpLocks/>
          </p:cNvGrpSpPr>
          <p:nvPr/>
        </p:nvGrpSpPr>
        <p:grpSpPr bwMode="auto">
          <a:xfrm>
            <a:off x="1114425" y="1306513"/>
            <a:ext cx="6553200" cy="2986087"/>
            <a:chOff x="1114691" y="1289918"/>
            <a:chExt cx="6552528" cy="2986159"/>
          </a:xfrm>
        </p:grpSpPr>
        <p:sp>
          <p:nvSpPr>
            <p:cNvPr id="9" name="Pfeil nach rechts 8">
              <a:extLst>
                <a:ext uri="{FF2B5EF4-FFF2-40B4-BE49-F238E27FC236}">
                  <a16:creationId xmlns:a16="http://schemas.microsoft.com/office/drawing/2014/main" id="{E078D207-BE5D-4E05-95B3-3A8B6CEA28E7}"/>
                </a:ext>
              </a:extLst>
            </p:cNvPr>
            <p:cNvSpPr/>
            <p:nvPr/>
          </p:nvSpPr>
          <p:spPr>
            <a:xfrm rot="5400000">
              <a:off x="5683750" y="3016434"/>
              <a:ext cx="1439897" cy="1079389"/>
            </a:xfrm>
            <a:prstGeom prst="rightArrow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dirty="0"/>
                <a:t>Elektr. Energie</a:t>
              </a:r>
            </a:p>
          </p:txBody>
        </p:sp>
        <p:sp>
          <p:nvSpPr>
            <p:cNvPr id="6" name="Pfeil nach rechts 5">
              <a:extLst>
                <a:ext uri="{FF2B5EF4-FFF2-40B4-BE49-F238E27FC236}">
                  <a16:creationId xmlns:a16="http://schemas.microsoft.com/office/drawing/2014/main" id="{6C9799C8-5169-424E-A75A-276F596467E4}"/>
                </a:ext>
              </a:extLst>
            </p:cNvPr>
            <p:cNvSpPr/>
            <p:nvPr/>
          </p:nvSpPr>
          <p:spPr>
            <a:xfrm>
              <a:off x="1114691" y="1683627"/>
              <a:ext cx="1800040" cy="1081113"/>
            </a:xfrm>
            <a:prstGeom prst="rightArrow">
              <a:avLst/>
            </a:prstGeom>
            <a:gradFill>
              <a:gsLst>
                <a:gs pos="0">
                  <a:schemeClr val="tx2"/>
                </a:gs>
                <a:gs pos="100000">
                  <a:srgbClr val="FFFF0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dirty="0"/>
                <a:t>Energieträger</a:t>
              </a:r>
            </a:p>
          </p:txBody>
        </p:sp>
        <p:sp>
          <p:nvSpPr>
            <p:cNvPr id="10" name="Pfeil nach rechts 9">
              <a:extLst>
                <a:ext uri="{FF2B5EF4-FFF2-40B4-BE49-F238E27FC236}">
                  <a16:creationId xmlns:a16="http://schemas.microsoft.com/office/drawing/2014/main" id="{E15F7C46-34EF-47B7-8429-EBD2562A9746}"/>
                </a:ext>
              </a:extLst>
            </p:cNvPr>
            <p:cNvSpPr/>
            <p:nvPr/>
          </p:nvSpPr>
          <p:spPr>
            <a:xfrm rot="5400000">
              <a:off x="3167027" y="3015640"/>
              <a:ext cx="1439897" cy="1080977"/>
            </a:xfrm>
            <a:prstGeom prst="rightArrow">
              <a:avLst/>
            </a:prstGeom>
            <a:gradFill>
              <a:gsLst>
                <a:gs pos="0">
                  <a:srgbClr val="000000"/>
                </a:gs>
                <a:gs pos="100000">
                  <a:srgbClr val="FF000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dirty="0"/>
                <a:t>Wärme</a:t>
              </a:r>
            </a:p>
          </p:txBody>
        </p:sp>
        <p:sp>
          <p:nvSpPr>
            <p:cNvPr id="5" name="Würfel 4">
              <a:extLst>
                <a:ext uri="{FF2B5EF4-FFF2-40B4-BE49-F238E27FC236}">
                  <a16:creationId xmlns:a16="http://schemas.microsoft.com/office/drawing/2014/main" id="{7846FB0E-9D3F-4512-8148-27A5221E8CCE}"/>
                </a:ext>
              </a:extLst>
            </p:cNvPr>
            <p:cNvSpPr/>
            <p:nvPr/>
          </p:nvSpPr>
          <p:spPr>
            <a:xfrm>
              <a:off x="2809967" y="1289918"/>
              <a:ext cx="2303227" cy="1584363"/>
            </a:xfrm>
            <a:prstGeom prst="cube">
              <a:avLst/>
            </a:prstGeom>
            <a:gradFill>
              <a:gsLst>
                <a:gs pos="0">
                  <a:schemeClr val="tx1">
                    <a:lumMod val="50000"/>
                  </a:schemeClr>
                </a:gs>
                <a:gs pos="100000">
                  <a:schemeClr val="tx1">
                    <a:lumMod val="40000"/>
                    <a:lumOff val="6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/>
                <a:t>Krafterzeuger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dirty="0"/>
                <a:t>(Motor, Turbine,…)</a:t>
              </a:r>
            </a:p>
          </p:txBody>
        </p:sp>
        <p:sp>
          <p:nvSpPr>
            <p:cNvPr id="7" name="Flussdiagramm: Datenträger mit direktem Zugriff 6">
              <a:extLst>
                <a:ext uri="{FF2B5EF4-FFF2-40B4-BE49-F238E27FC236}">
                  <a16:creationId xmlns:a16="http://schemas.microsoft.com/office/drawing/2014/main" id="{039A3390-22E8-4FE7-ABC4-DCDCDAC186E2}"/>
                </a:ext>
              </a:extLst>
            </p:cNvPr>
            <p:cNvSpPr/>
            <p:nvPr/>
          </p:nvSpPr>
          <p:spPr>
            <a:xfrm>
              <a:off x="4825885" y="1936046"/>
              <a:ext cx="792082" cy="360372"/>
            </a:xfrm>
            <a:prstGeom prst="flowChartMagneticDrum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47197DDF-6D95-48D9-AEB5-E77C455E7CD0}"/>
                </a:ext>
              </a:extLst>
            </p:cNvPr>
            <p:cNvSpPr/>
            <p:nvPr/>
          </p:nvSpPr>
          <p:spPr>
            <a:xfrm>
              <a:off x="5362405" y="1323256"/>
              <a:ext cx="2304814" cy="1584363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50000"/>
                  </a:schemeClr>
                </a:gs>
                <a:gs pos="100000">
                  <a:schemeClr val="tx1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/>
                <a:t>Generator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D6A98-ACB6-434C-BB42-3C7F7C53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Funktionsweise</a:t>
            </a:r>
          </a:p>
        </p:txBody>
      </p:sp>
      <p:pic>
        <p:nvPicPr>
          <p:cNvPr id="10243" name="Inhaltsplatzhalter 3" descr="BHKW allgemein.emf">
            <a:extLst>
              <a:ext uri="{FF2B5EF4-FFF2-40B4-BE49-F238E27FC236}">
                <a16:creationId xmlns:a16="http://schemas.microsoft.com/office/drawing/2014/main" id="{1E4B9511-864E-4952-8C3D-A993B5746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1571625"/>
            <a:ext cx="7105650" cy="4521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ECO">
  <a:themeElements>
    <a:clrScheme name="beECO">
      <a:dk1>
        <a:srgbClr val="5D5E61"/>
      </a:dk1>
      <a:lt1>
        <a:sysClr val="window" lastClr="FFFFFF"/>
      </a:lt1>
      <a:dk2>
        <a:srgbClr val="37824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ECO">
      <a:majorFont>
        <a:latin typeface="Hammersmith One"/>
        <a:ea typeface=""/>
        <a:cs typeface=""/>
      </a:majorFont>
      <a:minorFont>
        <a:latin typeface="Hammersmith On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1043</Words>
  <Application>Microsoft Office PowerPoint</Application>
  <PresentationFormat>Bildschirmpräsentation (4:3)</PresentationFormat>
  <Paragraphs>421</Paragraphs>
  <Slides>35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0" baseType="lpstr">
      <vt:lpstr>Wingdings</vt:lpstr>
      <vt:lpstr>Arial</vt:lpstr>
      <vt:lpstr>Calibri</vt:lpstr>
      <vt:lpstr>Hammersmith One</vt:lpstr>
      <vt:lpstr>beECO</vt:lpstr>
      <vt:lpstr>beECO Wirtschaftlichkeit von  Mini- &amp; Mikro-BHKW</vt:lpstr>
      <vt:lpstr>Inhalt</vt:lpstr>
      <vt:lpstr>Das Team</vt:lpstr>
      <vt:lpstr>Firmensitz</vt:lpstr>
      <vt:lpstr>Historie von beECO</vt:lpstr>
      <vt:lpstr>Was ist KWK?</vt:lpstr>
      <vt:lpstr>KWK-Schema</vt:lpstr>
      <vt:lpstr>Was ist ein BHKW?</vt:lpstr>
      <vt:lpstr>Funktionsweise</vt:lpstr>
      <vt:lpstr>Funktionsweise</vt:lpstr>
      <vt:lpstr>Beispiel BHKW 230 kWel</vt:lpstr>
      <vt:lpstr>Beispiel BHKW 230 kWel</vt:lpstr>
      <vt:lpstr>Kostenrechnung</vt:lpstr>
      <vt:lpstr>Leitfaden</vt:lpstr>
      <vt:lpstr>Analyse Lastprofil H0</vt:lpstr>
      <vt:lpstr>Analyse (automatisch)</vt:lpstr>
      <vt:lpstr>Analyse (manuell)</vt:lpstr>
      <vt:lpstr>BHKW-Dimensionierung</vt:lpstr>
      <vt:lpstr>BHKW-Auswahl</vt:lpstr>
      <vt:lpstr>BHKW-Anschaffung</vt:lpstr>
      <vt:lpstr>Motoren</vt:lpstr>
      <vt:lpstr>Variable Kosten und Ertrag</vt:lpstr>
      <vt:lpstr>Variable Kosten</vt:lpstr>
      <vt:lpstr>Variable Kosten</vt:lpstr>
      <vt:lpstr>Variable Kosten - Wartung</vt:lpstr>
      <vt:lpstr>Variable Kosten und Ertrag</vt:lpstr>
      <vt:lpstr>Variable Energiekosten</vt:lpstr>
      <vt:lpstr>Fixe Kosten</vt:lpstr>
      <vt:lpstr>Fixe Kosten</vt:lpstr>
      <vt:lpstr>Wärmekosten Variation</vt:lpstr>
      <vt:lpstr>Wärmekosten Variation</vt:lpstr>
      <vt:lpstr>Wärmekosten Spitzenlast</vt:lpstr>
      <vt:lpstr>Wärmekosten Spitzenlast</vt:lpstr>
      <vt:lpstr>Heizkosten Gesamtkosten</vt:lpstr>
      <vt:lpstr>Zusammenfassung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beECO Kraftwerksoptimierung als Beitrag zur Energiewende</dc:title>
  <dc:creator>beeco</dc:creator>
  <cp:lastModifiedBy>horbi</cp:lastModifiedBy>
  <cp:revision>130</cp:revision>
  <cp:lastPrinted>2012-06-26T18:41:22Z</cp:lastPrinted>
  <dcterms:created xsi:type="dcterms:W3CDTF">2012-06-23T12:11:53Z</dcterms:created>
  <dcterms:modified xsi:type="dcterms:W3CDTF">2017-10-20T09:04:20Z</dcterms:modified>
</cp:coreProperties>
</file>